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8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9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0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1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2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3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4.xml" ContentType="application/vnd.openxmlformats-officedocument.presentationml.notesSlide+xml"/>
  <Override PartName="/ppt/embeddings/oleObject28.bin" ContentType="application/vnd.openxmlformats-officedocument.oleObject"/>
  <Override PartName="/ppt/notesSlides/notesSlide15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6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7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8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19.xml" ContentType="application/vnd.openxmlformats-officedocument.presentationml.notesSlide+xml"/>
  <Override PartName="/ppt/embeddings/oleObject39.bin" ContentType="application/vnd.openxmlformats-officedocument.oleObject"/>
  <Override PartName="/ppt/notesSlides/notesSlide20.xml" ContentType="application/vnd.openxmlformats-officedocument.presentationml.notesSlide+xml"/>
  <Override PartName="/ppt/embeddings/oleObject40.bin" ContentType="application/vnd.openxmlformats-officedocument.oleObject"/>
  <Override PartName="/ppt/notesSlides/notesSlide21.xml" ContentType="application/vnd.openxmlformats-officedocument.presentationml.notesSlide+xml"/>
  <Override PartName="/ppt/embeddings/oleObject41.bin" ContentType="application/vnd.openxmlformats-officedocument.oleObject"/>
  <Override PartName="/ppt/notesSlides/notesSlide22.xml" ContentType="application/vnd.openxmlformats-officedocument.presentationml.notesSlide+xml"/>
  <Override PartName="/ppt/embeddings/oleObject42.bin" ContentType="application/vnd.openxmlformats-officedocument.oleObject"/>
  <Override PartName="/ppt/notesSlides/notesSlide23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24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Microsoft_Equation1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Microsoft_Equation4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oleObject66.bin" ContentType="application/vnd.openxmlformats-officedocument.oleObject"/>
  <Override PartName="/ppt/embeddings/Microsoft_Equation10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notesSlides/notesSlide25.xml" ContentType="application/vnd.openxmlformats-officedocument.presentationml.notesSlide+xml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notesSlides/notesSlide26.xml" ContentType="application/vnd.openxmlformats-officedocument.presentationml.notesSlide+xml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27.xml" ContentType="application/vnd.openxmlformats-officedocument.presentationml.notesSlide+xml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notesSlides/notesSlide28.xml" ContentType="application/vnd.openxmlformats-officedocument.presentationml.notesSlide+xml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notesSlides/notesSlide29.xml" ContentType="application/vnd.openxmlformats-officedocument.presentationml.notesSlide+xml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3"/>
  </p:notesMasterIdLst>
  <p:sldIdLst>
    <p:sldId id="256" r:id="rId2"/>
    <p:sldId id="343" r:id="rId3"/>
    <p:sldId id="314" r:id="rId4"/>
    <p:sldId id="264" r:id="rId5"/>
    <p:sldId id="309" r:id="rId6"/>
    <p:sldId id="302" r:id="rId7"/>
    <p:sldId id="303" r:id="rId8"/>
    <p:sldId id="265" r:id="rId9"/>
    <p:sldId id="266" r:id="rId10"/>
    <p:sldId id="267" r:id="rId11"/>
    <p:sldId id="280" r:id="rId12"/>
    <p:sldId id="268" r:id="rId13"/>
    <p:sldId id="313" r:id="rId14"/>
    <p:sldId id="269" r:id="rId15"/>
    <p:sldId id="328" r:id="rId16"/>
    <p:sldId id="324" r:id="rId17"/>
    <p:sldId id="327" r:id="rId18"/>
    <p:sldId id="326" r:id="rId19"/>
    <p:sldId id="270" r:id="rId20"/>
    <p:sldId id="271" r:id="rId21"/>
    <p:sldId id="291" r:id="rId22"/>
    <p:sldId id="272" r:id="rId23"/>
    <p:sldId id="273" r:id="rId24"/>
    <p:sldId id="274" r:id="rId25"/>
    <p:sldId id="344" r:id="rId26"/>
    <p:sldId id="289" r:id="rId27"/>
    <p:sldId id="290" r:id="rId28"/>
    <p:sldId id="294" r:id="rId29"/>
    <p:sldId id="315" r:id="rId30"/>
    <p:sldId id="321" r:id="rId31"/>
    <p:sldId id="354" r:id="rId32"/>
    <p:sldId id="337" r:id="rId33"/>
    <p:sldId id="338" r:id="rId34"/>
    <p:sldId id="351" r:id="rId35"/>
    <p:sldId id="352" r:id="rId36"/>
    <p:sldId id="353" r:id="rId37"/>
    <p:sldId id="349" r:id="rId38"/>
    <p:sldId id="347" r:id="rId39"/>
    <p:sldId id="332" r:id="rId40"/>
    <p:sldId id="333" r:id="rId41"/>
    <p:sldId id="331" r:id="rId42"/>
    <p:sldId id="335" r:id="rId43"/>
    <p:sldId id="336" r:id="rId44"/>
    <p:sldId id="340" r:id="rId45"/>
    <p:sldId id="341" r:id="rId46"/>
    <p:sldId id="342" r:id="rId47"/>
    <p:sldId id="316" r:id="rId48"/>
    <p:sldId id="281" r:id="rId49"/>
    <p:sldId id="292" r:id="rId50"/>
    <p:sldId id="293" r:id="rId51"/>
    <p:sldId id="297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image" Target="../media/image9.jpeg"/><Relationship Id="rId2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8" Type="http://schemas.openxmlformats.org/officeDocument/2006/relationships/image" Target="../media/image78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Relationship Id="rId2" Type="http://schemas.openxmlformats.org/officeDocument/2006/relationships/image" Target="../media/image83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85.emf"/><Relationship Id="rId7" Type="http://schemas.openxmlformats.org/officeDocument/2006/relationships/image" Target="../media/image86.emf"/><Relationship Id="rId8" Type="http://schemas.openxmlformats.org/officeDocument/2006/relationships/image" Target="../media/image87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Relationship Id="rId2" Type="http://schemas.openxmlformats.org/officeDocument/2006/relationships/image" Target="../media/image8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6" Type="http://schemas.openxmlformats.org/officeDocument/2006/relationships/image" Target="../media/image98.emf"/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Relationship Id="rId2" Type="http://schemas.openxmlformats.org/officeDocument/2006/relationships/image" Target="../media/image10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Relationship Id="rId2" Type="http://schemas.openxmlformats.org/officeDocument/2006/relationships/image" Target="../media/image10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Relationship Id="rId2" Type="http://schemas.openxmlformats.org/officeDocument/2006/relationships/image" Target="../media/image109.emf"/><Relationship Id="rId3" Type="http://schemas.openxmlformats.org/officeDocument/2006/relationships/image" Target="../media/image11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Relationship Id="rId2" Type="http://schemas.openxmlformats.org/officeDocument/2006/relationships/image" Target="../media/image112.emf"/><Relationship Id="rId3" Type="http://schemas.openxmlformats.org/officeDocument/2006/relationships/image" Target="../media/image11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Relationship Id="rId2" Type="http://schemas.openxmlformats.org/officeDocument/2006/relationships/image" Target="../media/image1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1300F8B3-F2BF-CF4D-9068-714CDDB65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74837-1380-6741-A160-FD198C05FF15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43091-4D48-D642-84D3-1ECF0779FF76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11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3D211-8F6F-9A45-A2DC-4B5604B0B418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12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8993B-D7EE-2B45-A1B5-3DE3DEE0F321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13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D9743-D513-F348-9A28-36685E5D3FE2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14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D9743-D513-F348-9A28-36685E5D3FE2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16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D9743-D513-F348-9A28-36685E5D3FE2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17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F9901-9A13-0242-A5F0-3583B7F53B1E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19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E924B-E409-224B-B3B5-C3270A6CD001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20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4638C-6544-8F40-9AC1-8D51F71CD60B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21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22153-0B37-F34E-A96D-6CDE64DB919E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22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978CD-5700-3840-8D09-BF6E5E0EB0BA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D6B9C-181D-EE4F-A4F5-FED56032C0F3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23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5A3EE-B5FA-3D4A-B7ED-69EEEE508C4E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24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D9D98-72D5-D64D-A11E-905BD3C0D0EF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26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99978-BD3D-0741-849C-D5892C07B9F1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27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3D5AC-A639-EF4B-82D4-B478E33CC5C9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28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D9743-D513-F348-9A28-36685E5D3FE2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44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C7DDE-BF7A-8744-B17C-D5C13D54AB11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48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2F0B1-BE49-0D45-A4F8-27027C60D831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49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9B97A-646D-1B43-93BF-8698CD96B9E0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50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22F95-E3B8-EF45-9B11-FABC2EA0D756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51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186B2-8603-5845-8424-0F15A165ACE5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5D596-8C51-7D4F-86CC-226E94416D92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5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A74E7-55D4-B741-9143-77A72AB349F5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6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70FC8-ECCA-2345-BE64-DEFDA2E52FDB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7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EF419-3686-8C4C-9C11-6EA387366E9B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8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C185A-C519-F34C-AB0A-B3D5CB1CD0E6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9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9E8F5A-192F-3A48-9C9B-D152B880AE9F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10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922AA-EDE6-784D-B4A0-4281003E5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9F214-B8BC-BB4E-882D-AC23FC6DA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9240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6197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E6A5C-A414-A241-A0C8-3D26F64F0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B7A3E-3842-FB46-8FE8-DDF0E32DA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6394-5C3A-4740-95C8-882EC561D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8B904-274A-F642-8C9E-36B3DD060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6AC00-F80B-5144-9B56-12804F9DB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21EF-DD2E-F54A-AB51-6411AF4F5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78535-7636-E343-AA74-34E01B1EE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E60B-6F9C-3742-AA3A-07B6A0EF9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45EE7-1BD4-3B4C-BCB5-493247D93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57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A37195DF-D89B-A041-A74A-DA7B372AA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3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1.emf"/><Relationship Id="rId9" Type="http://schemas.openxmlformats.org/officeDocument/2006/relationships/image" Target="../media/image34.png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9.gi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0.emf"/><Relationship Id="rId6" Type="http://schemas.openxmlformats.org/officeDocument/2006/relationships/image" Target="../media/image39.gi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4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3.emf"/><Relationship Id="rId6" Type="http://schemas.openxmlformats.org/officeDocument/2006/relationships/image" Target="../media/image39.gi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9.gi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9.jpe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4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51.emf"/><Relationship Id="rId8" Type="http://schemas.openxmlformats.org/officeDocument/2006/relationships/image" Target="../media/image39.gi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53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5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55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56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58.jpeg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7.emf"/><Relationship Id="rId7" Type="http://schemas.openxmlformats.org/officeDocument/2006/relationships/image" Target="../media/image59.jpe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6" Type="http://schemas.openxmlformats.org/officeDocument/2006/relationships/oleObject" Target="../embeddings/oleObject42.bin"/><Relationship Id="rId7" Type="http://schemas.openxmlformats.org/officeDocument/2006/relationships/image" Target="../media/image6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64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65.e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6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6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68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image" Target="../media/image9.jpe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69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70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image" Target="../media/image75.e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76.e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77.emf"/><Relationship Id="rId17" Type="http://schemas.openxmlformats.org/officeDocument/2006/relationships/oleObject" Target="../embeddings/oleObject56.bin"/><Relationship Id="rId18" Type="http://schemas.openxmlformats.org/officeDocument/2006/relationships/image" Target="../media/image7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73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74.emf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image" Target="../media/image81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79.e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8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82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83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image" Target="../media/image75.emf"/><Relationship Id="rId13" Type="http://schemas.openxmlformats.org/officeDocument/2006/relationships/oleObject" Target="../embeddings/Microsoft_Equation5.bin"/><Relationship Id="rId14" Type="http://schemas.openxmlformats.org/officeDocument/2006/relationships/image" Target="../media/image85.emf"/><Relationship Id="rId15" Type="http://schemas.openxmlformats.org/officeDocument/2006/relationships/oleObject" Target="../embeddings/Microsoft_Equation6.bin"/><Relationship Id="rId16" Type="http://schemas.openxmlformats.org/officeDocument/2006/relationships/image" Target="../media/image86.emf"/><Relationship Id="rId17" Type="http://schemas.openxmlformats.org/officeDocument/2006/relationships/oleObject" Target="../embeddings/Microsoft_Equation7.bin"/><Relationship Id="rId18" Type="http://schemas.openxmlformats.org/officeDocument/2006/relationships/image" Target="../media/image87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72.e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84.emf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7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88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89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90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91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92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image" Target="../media/image97.e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98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93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94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95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9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Microsoft_Equation11.bin"/><Relationship Id="rId5" Type="http://schemas.openxmlformats.org/officeDocument/2006/relationships/image" Target="../media/image99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Microsoft_Equation12.bin"/><Relationship Id="rId5" Type="http://schemas.openxmlformats.org/officeDocument/2006/relationships/image" Target="../media/image100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39.gif"/><Relationship Id="rId5" Type="http://schemas.openxmlformats.org/officeDocument/2006/relationships/oleObject" Target="../embeddings/Microsoft_Equation13.bin"/><Relationship Id="rId6" Type="http://schemas.openxmlformats.org/officeDocument/2006/relationships/image" Target="../media/image101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102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image" Target="../media/image103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104.e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105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76.bin"/><Relationship Id="rId5" Type="http://schemas.openxmlformats.org/officeDocument/2006/relationships/image" Target="../media/image106.emf"/><Relationship Id="rId6" Type="http://schemas.openxmlformats.org/officeDocument/2006/relationships/image" Target="../media/image22.png"/><Relationship Id="rId7" Type="http://schemas.openxmlformats.org/officeDocument/2006/relationships/oleObject" Target="../embeddings/oleObject77.bin"/><Relationship Id="rId8" Type="http://schemas.openxmlformats.org/officeDocument/2006/relationships/image" Target="../media/image107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108.e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109.emf"/><Relationship Id="rId8" Type="http://schemas.openxmlformats.org/officeDocument/2006/relationships/image" Target="../media/image26.png"/><Relationship Id="rId9" Type="http://schemas.openxmlformats.org/officeDocument/2006/relationships/oleObject" Target="../embeddings/oleObject80.bin"/><Relationship Id="rId10" Type="http://schemas.openxmlformats.org/officeDocument/2006/relationships/image" Target="../media/image110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33.png"/><Relationship Id="rId5" Type="http://schemas.openxmlformats.org/officeDocument/2006/relationships/oleObject" Target="../embeddings/oleObject81.bin"/><Relationship Id="rId6" Type="http://schemas.openxmlformats.org/officeDocument/2006/relationships/image" Target="../media/image111.e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112.emf"/><Relationship Id="rId9" Type="http://schemas.openxmlformats.org/officeDocument/2006/relationships/oleObject" Target="../embeddings/oleObject83.bin"/><Relationship Id="rId10" Type="http://schemas.openxmlformats.org/officeDocument/2006/relationships/image" Target="../media/image113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84.bin"/><Relationship Id="rId5" Type="http://schemas.openxmlformats.org/officeDocument/2006/relationships/image" Target="../media/image114.emf"/><Relationship Id="rId6" Type="http://schemas.openxmlformats.org/officeDocument/2006/relationships/oleObject" Target="../embeddings/oleObject85.bin"/><Relationship Id="rId7" Type="http://schemas.openxmlformats.org/officeDocument/2006/relationships/image" Target="../media/image115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0.emf"/><Relationship Id="rId6" Type="http://schemas.openxmlformats.org/officeDocument/2006/relationships/image" Target="../media/image22.png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4.emf"/><Relationship Id="rId9" Type="http://schemas.openxmlformats.org/officeDocument/2006/relationships/image" Target="../media/image27.png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kumimoji="0" lang="en-US"/>
              <a:t>Phys 272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kumimoji="0" lang="en-US"/>
              <a:t>Alternating Current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696200" cy="838200"/>
          </a:xfrm>
        </p:spPr>
        <p:txBody>
          <a:bodyPr/>
          <a:lstStyle/>
          <a:p>
            <a:pPr eaLnBrk="1" hangingPunct="1"/>
            <a:r>
              <a:rPr lang="en-US"/>
              <a:t>Capacitive Reactance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371600" y="1493838"/>
          <a:ext cx="5470525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5" name="Equation" r:id="rId4" imgW="2298700" imgH="1320800" progId="">
                  <p:embed/>
                </p:oleObj>
              </mc:Choice>
              <mc:Fallback>
                <p:oleObj name="Equation" r:id="rId4" imgW="2298700" imgH="1320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93838"/>
                        <a:ext cx="5470525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6781800" y="685800"/>
          <a:ext cx="19812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6" name="Equation" r:id="rId6" imgW="685800" imgH="165100" progId="">
                  <p:embed/>
                </p:oleObj>
              </mc:Choice>
              <mc:Fallback>
                <p:oleObj name="Equation" r:id="rId6" imgW="685800" imgH="165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85800"/>
                        <a:ext cx="19812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96200" cy="838200"/>
          </a:xfrm>
        </p:spPr>
        <p:txBody>
          <a:bodyPr/>
          <a:lstStyle/>
          <a:p>
            <a:pPr eaLnBrk="1" hangingPunct="1"/>
            <a:r>
              <a:rPr lang="en-US"/>
              <a:t>Inductive AC circuit</a:t>
            </a:r>
          </a:p>
        </p:txBody>
      </p:sp>
      <p:pic>
        <p:nvPicPr>
          <p:cNvPr id="32773" name="Picture 3" descr="F31_10"/>
          <p:cNvPicPr>
            <a:picLocks noChangeAspect="1" noChangeArrowheads="1"/>
          </p:cNvPicPr>
          <p:nvPr/>
        </p:nvPicPr>
        <p:blipFill>
          <a:blip r:embed="rId4"/>
          <a:srcRect b="72974"/>
          <a:stretch>
            <a:fillRect/>
          </a:stretch>
        </p:blipFill>
        <p:spPr bwMode="auto">
          <a:xfrm>
            <a:off x="5562600" y="1219200"/>
            <a:ext cx="33194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435655"/>
              </p:ext>
            </p:extLst>
          </p:nvPr>
        </p:nvGraphicFramePr>
        <p:xfrm>
          <a:off x="1219200" y="1371600"/>
          <a:ext cx="268582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2" name="Equation" r:id="rId5" imgW="1498600" imgH="1701800" progId="Equation.3">
                  <p:embed/>
                </p:oleObj>
              </mc:Choice>
              <mc:Fallback>
                <p:oleObj name="Equation" r:id="rId5" imgW="1498600" imgH="170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2685827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5740"/>
              </p:ext>
            </p:extLst>
          </p:nvPr>
        </p:nvGraphicFramePr>
        <p:xfrm>
          <a:off x="1236663" y="919422"/>
          <a:ext cx="1735137" cy="43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3" name="Equation" r:id="rId7" imgW="901700" imgH="228600" progId="Equation.3">
                  <p:embed/>
                </p:oleObj>
              </mc:Choice>
              <mc:Fallback>
                <p:oleObj name="Equation" r:id="rId7" imgW="9017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919422"/>
                        <a:ext cx="1735137" cy="4396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4" name="Picture 7" descr="F31_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68888" y="3052763"/>
            <a:ext cx="392271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62459"/>
              </p:ext>
            </p:extLst>
          </p:nvPr>
        </p:nvGraphicFramePr>
        <p:xfrm>
          <a:off x="1289050" y="4518025"/>
          <a:ext cx="41354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4" name="Equation" r:id="rId10" imgW="2235200" imgH="685800" progId="Equation.3">
                  <p:embed/>
                </p:oleObj>
              </mc:Choice>
              <mc:Fallback>
                <p:oleObj name="Equation" r:id="rId10" imgW="2235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518025"/>
                        <a:ext cx="41354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96200" cy="1066800"/>
          </a:xfrm>
        </p:spPr>
        <p:txBody>
          <a:bodyPr/>
          <a:lstStyle/>
          <a:p>
            <a:pPr eaLnBrk="1" hangingPunct="1"/>
            <a:r>
              <a:rPr lang="en-US"/>
              <a:t>Inductive Reactance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300371"/>
              </p:ext>
            </p:extLst>
          </p:nvPr>
        </p:nvGraphicFramePr>
        <p:xfrm>
          <a:off x="1447800" y="1143000"/>
          <a:ext cx="2584450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1" name="Equation" r:id="rId4" imgW="1130300" imgH="914400" progId="Equation.3">
                  <p:embed/>
                </p:oleObj>
              </mc:Choice>
              <mc:Fallback>
                <p:oleObj name="Equation" r:id="rId4" imgW="113030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43000"/>
                        <a:ext cx="2584450" cy="208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6781800" y="685800"/>
          <a:ext cx="19812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2" name="Equation" r:id="rId6" imgW="685800" imgH="165100" progId="">
                  <p:embed/>
                </p:oleObj>
              </mc:Choice>
              <mc:Fallback>
                <p:oleObj name="Equation" r:id="rId6" imgW="685800" imgH="165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85800"/>
                        <a:ext cx="19812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96200" cy="685800"/>
          </a:xfrm>
        </p:spPr>
        <p:txBody>
          <a:bodyPr/>
          <a:lstStyle/>
          <a:p>
            <a:pPr eaLnBrk="1" hangingPunct="1"/>
            <a:r>
              <a:rPr lang="en-US" dirty="0"/>
              <a:t>RLC</a:t>
            </a:r>
          </a:p>
        </p:txBody>
      </p:sp>
      <p:pic>
        <p:nvPicPr>
          <p:cNvPr id="36869" name="Picture 3" descr="circui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092450"/>
            <a:ext cx="40386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466853"/>
              </p:ext>
            </p:extLst>
          </p:nvPr>
        </p:nvGraphicFramePr>
        <p:xfrm>
          <a:off x="966788" y="650875"/>
          <a:ext cx="4011612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9" name="Equation" r:id="rId5" imgW="2095500" imgH="1219200" progId="Equation.3">
                  <p:embed/>
                </p:oleObj>
              </mc:Choice>
              <mc:Fallback>
                <p:oleObj name="Equation" r:id="rId5" imgW="2095500" imgH="1219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650875"/>
                        <a:ext cx="4011612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251886"/>
              </p:ext>
            </p:extLst>
          </p:nvPr>
        </p:nvGraphicFramePr>
        <p:xfrm>
          <a:off x="5759450" y="993775"/>
          <a:ext cx="3111500" cy="55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0" name="Equation" r:id="rId7" imgW="1625600" imgH="2882900" progId="Equation.3">
                  <p:embed/>
                </p:oleObj>
              </mc:Choice>
              <mc:Fallback>
                <p:oleObj name="Equation" r:id="rId7" imgW="1625600" imgH="2882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993775"/>
                        <a:ext cx="3111500" cy="5518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96200" cy="914400"/>
          </a:xfrm>
        </p:spPr>
        <p:txBody>
          <a:bodyPr/>
          <a:lstStyle/>
          <a:p>
            <a:pPr eaLnBrk="1" hangingPunct="1"/>
            <a:r>
              <a:rPr lang="en-US"/>
              <a:t>RLC Circuit and Impedance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725610"/>
              </p:ext>
            </p:extLst>
          </p:nvPr>
        </p:nvGraphicFramePr>
        <p:xfrm>
          <a:off x="1143000" y="1371600"/>
          <a:ext cx="5795962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" name="Equation" r:id="rId4" imgW="2120900" imgH="1333500" progId="Equation.3">
                  <p:embed/>
                </p:oleObj>
              </mc:Choice>
              <mc:Fallback>
                <p:oleObj name="Equation" r:id="rId4" imgW="2120900" imgH="1333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5795962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6" name="Picture 4" descr="circui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895600"/>
            <a:ext cx="40386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1143000"/>
          </a:xfrm>
        </p:spPr>
        <p:txBody>
          <a:bodyPr/>
          <a:lstStyle/>
          <a:p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>Reactance and Impedance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52080"/>
              </p:ext>
            </p:extLst>
          </p:nvPr>
        </p:nvGraphicFramePr>
        <p:xfrm>
          <a:off x="1219200" y="1676400"/>
          <a:ext cx="3048000" cy="2624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3" name="Equation" r:id="rId3" imgW="1371600" imgH="1181100" progId="Equation.3">
                  <p:embed/>
                </p:oleObj>
              </mc:Choice>
              <mc:Fallback>
                <p:oleObj name="Equation" r:id="rId3" imgW="1371600" imgH="1181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676400"/>
                        <a:ext cx="3048000" cy="2624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399274"/>
              </p:ext>
            </p:extLst>
          </p:nvPr>
        </p:nvGraphicFramePr>
        <p:xfrm>
          <a:off x="1219200" y="4572000"/>
          <a:ext cx="62944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4" name="Equation" r:id="rId5" imgW="2832100" imgH="685800" progId="Equation.3">
                  <p:embed/>
                </p:oleObj>
              </mc:Choice>
              <mc:Fallback>
                <p:oleObj name="Equation" r:id="rId5" imgW="28321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4572000"/>
                        <a:ext cx="6294438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27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96200" cy="914400"/>
          </a:xfrm>
        </p:spPr>
        <p:txBody>
          <a:bodyPr/>
          <a:lstStyle/>
          <a:p>
            <a:pPr eaLnBrk="1" hangingPunct="1"/>
            <a:r>
              <a:rPr lang="en-US"/>
              <a:t>RLC Circuit and Impedance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909711"/>
              </p:ext>
            </p:extLst>
          </p:nvPr>
        </p:nvGraphicFramePr>
        <p:xfrm>
          <a:off x="914400" y="914400"/>
          <a:ext cx="7602537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4" imgW="2781300" imgH="1143000" progId="Equation.3">
                  <p:embed/>
                </p:oleObj>
              </mc:Choice>
              <mc:Fallback>
                <p:oleObj name="Equation" r:id="rId4" imgW="27813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7602537" cy="312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6" name="Picture 4" descr="circui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895600"/>
            <a:ext cx="40386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0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96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High Pass and Low Pass Filter</a:t>
            </a:r>
            <a:endParaRPr lang="en-US" dirty="0"/>
          </a:p>
        </p:txBody>
      </p:sp>
      <p:pic>
        <p:nvPicPr>
          <p:cNvPr id="38916" name="Picture 4" descr="circui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3279" y="2819400"/>
            <a:ext cx="4070721" cy="348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50184"/>
              </p:ext>
            </p:extLst>
          </p:nvPr>
        </p:nvGraphicFramePr>
        <p:xfrm>
          <a:off x="838200" y="727075"/>
          <a:ext cx="4679950" cy="574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6" name="Equation" r:id="rId5" imgW="2679700" imgH="3289300" progId="Equation.3">
                  <p:embed/>
                </p:oleObj>
              </mc:Choice>
              <mc:Fallback>
                <p:oleObj name="Equation" r:id="rId5" imgW="2679700" imgH="328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27075"/>
                        <a:ext cx="4679950" cy="574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78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609600"/>
          </a:xfrm>
        </p:spPr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328606"/>
              </p:ext>
            </p:extLst>
          </p:nvPr>
        </p:nvGraphicFramePr>
        <p:xfrm>
          <a:off x="990600" y="838200"/>
          <a:ext cx="7832725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8" name="Equation" r:id="rId3" imgW="4711700" imgH="2362200" progId="Equation.3">
                  <p:embed/>
                </p:oleObj>
              </mc:Choice>
              <mc:Fallback>
                <p:oleObj name="Equation" r:id="rId3" imgW="4711700" imgH="236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8200"/>
                        <a:ext cx="7832725" cy="392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44250"/>
              </p:ext>
            </p:extLst>
          </p:nvPr>
        </p:nvGraphicFramePr>
        <p:xfrm>
          <a:off x="914400" y="4759325"/>
          <a:ext cx="806291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9" name="Equation" r:id="rId5" imgW="4610100" imgH="635000" progId="Equation.3">
                  <p:embed/>
                </p:oleObj>
              </mc:Choice>
              <mc:Fallback>
                <p:oleObj name="Equation" r:id="rId5" imgW="46101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4759325"/>
                        <a:ext cx="8062913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35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696200" cy="762000"/>
          </a:xfrm>
        </p:spPr>
        <p:txBody>
          <a:bodyPr/>
          <a:lstStyle/>
          <a:p>
            <a:pPr eaLnBrk="1" hangingPunct="1"/>
            <a:r>
              <a:rPr lang="en-US"/>
              <a:t>Resonance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066800" y="990600"/>
            <a:ext cx="78486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300" dirty="0"/>
              <a:t>Happens when driving frequency equals natural frequency</a:t>
            </a:r>
          </a:p>
        </p:txBody>
      </p:sp>
      <p:pic>
        <p:nvPicPr>
          <p:cNvPr id="40965" name="Picture 5" descr="F31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260600"/>
            <a:ext cx="5029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112365"/>
              </p:ext>
            </p:extLst>
          </p:nvPr>
        </p:nvGraphicFramePr>
        <p:xfrm>
          <a:off x="1066800" y="21336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6" name="Equation" r:id="rId5" imgW="1016000" imgH="406400" progId="Equation.3">
                  <p:embed/>
                </p:oleObj>
              </mc:Choice>
              <mc:Fallback>
                <p:oleObj name="Equation" r:id="rId5" imgW="1016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2133600"/>
                        <a:ext cx="2286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152738"/>
              </p:ext>
            </p:extLst>
          </p:nvPr>
        </p:nvGraphicFramePr>
        <p:xfrm>
          <a:off x="5029200" y="1447800"/>
          <a:ext cx="2978944" cy="85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7" name="Equation" r:id="rId7" imgW="1409700" imgH="406400" progId="Equation.3">
                  <p:embed/>
                </p:oleObj>
              </mc:Choice>
              <mc:Fallback>
                <p:oleObj name="Equation" r:id="rId7" imgW="1409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9200" y="1447800"/>
                        <a:ext cx="2978944" cy="85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A.C. Versus D.C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701800"/>
            <a:ext cx="5080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9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96200" cy="1143000"/>
          </a:xfrm>
        </p:spPr>
        <p:txBody>
          <a:bodyPr/>
          <a:lstStyle/>
          <a:p>
            <a:pPr eaLnBrk="1" hangingPunct="1"/>
            <a:r>
              <a:rPr lang="en-US"/>
              <a:t>Find X</a:t>
            </a:r>
            <a:r>
              <a:rPr lang="en-US" baseline="-25000"/>
              <a:t>L</a:t>
            </a:r>
            <a:r>
              <a:rPr lang="en-US"/>
              <a:t> and X</a:t>
            </a:r>
            <a:r>
              <a:rPr lang="en-US" baseline="-25000"/>
              <a:t>R</a:t>
            </a:r>
            <a:r>
              <a:rPr lang="en-US"/>
              <a:t> at resonance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899397"/>
              </p:ext>
            </p:extLst>
          </p:nvPr>
        </p:nvGraphicFramePr>
        <p:xfrm>
          <a:off x="1295401" y="1127394"/>
          <a:ext cx="1524000" cy="86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2" name="Equation" r:id="rId4" imgW="711200" imgH="406400" progId="">
                  <p:embed/>
                </p:oleObj>
              </mc:Choice>
              <mc:Fallback>
                <p:oleObj name="Equation" r:id="rId4" imgW="711200" imgH="406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1" y="1127394"/>
                        <a:ext cx="1524000" cy="869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51999"/>
              </p:ext>
            </p:extLst>
          </p:nvPr>
        </p:nvGraphicFramePr>
        <p:xfrm>
          <a:off x="1295400" y="2133600"/>
          <a:ext cx="2151063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3" name="Equation" r:id="rId6" imgW="1066800" imgH="914400" progId="Equation.3">
                  <p:embed/>
                </p:oleObj>
              </mc:Choice>
              <mc:Fallback>
                <p:oleObj name="Equation" r:id="rId6" imgW="1066800" imgH="914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33600"/>
                        <a:ext cx="2151063" cy="184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3" name="Picture 5" descr="circuit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143000"/>
            <a:ext cx="40386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47958"/>
              </p:ext>
            </p:extLst>
          </p:nvPr>
        </p:nvGraphicFramePr>
        <p:xfrm>
          <a:off x="990600" y="4572000"/>
          <a:ext cx="806291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4" name="Equation" r:id="rId9" imgW="4610100" imgH="635000" progId="Equation.3">
                  <p:embed/>
                </p:oleObj>
              </mc:Choice>
              <mc:Fallback>
                <p:oleObj name="Equation" r:id="rId9" imgW="46101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4572000"/>
                        <a:ext cx="8062913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96200" cy="609600"/>
          </a:xfrm>
        </p:spPr>
        <p:txBody>
          <a:bodyPr/>
          <a:lstStyle/>
          <a:p>
            <a:pPr eaLnBrk="1" hangingPunct="1"/>
            <a:r>
              <a:rPr lang="en-US"/>
              <a:t>Root-mean-square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295400" y="762000"/>
          <a:ext cx="51816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1" name="Equation" r:id="rId4" imgW="2425700" imgH="609600" progId="">
                  <p:embed/>
                </p:oleObj>
              </mc:Choice>
              <mc:Fallback>
                <p:oleObj name="Equation" r:id="rId4" imgW="2425700" imgH="609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0"/>
                        <a:ext cx="518160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3"/>
          <p:cNvGraphicFramePr>
            <a:graphicFrameLocks noChangeAspect="1"/>
          </p:cNvGraphicFramePr>
          <p:nvPr/>
        </p:nvGraphicFramePr>
        <p:xfrm>
          <a:off x="1295400" y="2286000"/>
          <a:ext cx="41148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2" name="Equation" r:id="rId6" imgW="2070100" imgH="2032000" progId="">
                  <p:embed/>
                </p:oleObj>
              </mc:Choice>
              <mc:Fallback>
                <p:oleObj name="Equation" r:id="rId6" imgW="2070100" imgH="2032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41148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685800"/>
          </a:xfrm>
        </p:spPr>
        <p:txBody>
          <a:bodyPr/>
          <a:lstStyle/>
          <a:p>
            <a:pPr eaLnBrk="1" hangingPunct="1"/>
            <a:r>
              <a:rPr lang="en-US"/>
              <a:t>Power and rms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219200" y="1066800"/>
          <a:ext cx="52578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7" name="Equation" r:id="rId4" imgW="1993900" imgH="1155700" progId="">
                  <p:embed/>
                </p:oleObj>
              </mc:Choice>
              <mc:Fallback>
                <p:oleObj name="Equation" r:id="rId4" imgW="1993900" imgH="1155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52578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685800"/>
          </a:xfrm>
        </p:spPr>
        <p:txBody>
          <a:bodyPr/>
          <a:lstStyle/>
          <a:p>
            <a:pPr eaLnBrk="1" hangingPunct="1"/>
            <a:r>
              <a:rPr lang="en-US"/>
              <a:t>More rms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743200" y="1462088"/>
          <a:ext cx="2814638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5" name="Equation" r:id="rId4" imgW="1244600" imgH="1765300" progId="">
                  <p:embed/>
                </p:oleObj>
              </mc:Choice>
              <mc:Fallback>
                <p:oleObj name="Equation" r:id="rId4" imgW="1244600" imgH="1765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462088"/>
                        <a:ext cx="2814638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96200" cy="838200"/>
          </a:xfrm>
        </p:spPr>
        <p:txBody>
          <a:bodyPr/>
          <a:lstStyle/>
          <a:p>
            <a:pPr eaLnBrk="1" hangingPunct="1"/>
            <a:r>
              <a:rPr lang="en-US"/>
              <a:t>Transformer</a:t>
            </a:r>
          </a:p>
        </p:txBody>
      </p:sp>
      <p:pic>
        <p:nvPicPr>
          <p:cNvPr id="51204" name="Picture 3" descr="F31_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2209800"/>
            <a:ext cx="4419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323975" y="1049338"/>
          <a:ext cx="2174875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3" name="Equation" r:id="rId5" imgW="939800" imgH="1117600" progId="">
                  <p:embed/>
                </p:oleObj>
              </mc:Choice>
              <mc:Fallback>
                <p:oleObj name="Equation" r:id="rId5" imgW="939800" imgH="1117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1049338"/>
                        <a:ext cx="2174875" cy="258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ransformerDecepticon.jpg"/>
          <p:cNvPicPr>
            <a:picLocks noChangeAspect="1"/>
          </p:cNvPicPr>
          <p:nvPr/>
        </p:nvPicPr>
        <p:blipFill>
          <a:blip r:embed="rId7"/>
          <a:srcRect t="3792" b="22208"/>
          <a:stretch>
            <a:fillRect/>
          </a:stretch>
        </p:blipFill>
        <p:spPr>
          <a:xfrm>
            <a:off x="7162800" y="304800"/>
            <a:ext cx="1586814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current during transmission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752600"/>
            <a:ext cx="7467600" cy="43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9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Saving energy, why?</a:t>
            </a:r>
          </a:p>
        </p:txBody>
      </p:sp>
      <p:pic>
        <p:nvPicPr>
          <p:cNvPr id="53252" name="Picture 3" descr="2000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225" y="1447800"/>
            <a:ext cx="874077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 descr="8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267200"/>
            <a:ext cx="73152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506913" y="2743200"/>
          <a:ext cx="12842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1" name="Equation" r:id="rId6" imgW="457200" imgH="165100" progId="Equation.3">
                  <p:embed/>
                </p:oleObj>
              </mc:Choice>
              <mc:Fallback>
                <p:oleObj name="Equation" r:id="rId6" imgW="4572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2743200"/>
                        <a:ext cx="128428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685800"/>
          </a:xfrm>
        </p:spPr>
        <p:txBody>
          <a:bodyPr/>
          <a:lstStyle/>
          <a:p>
            <a:pPr eaLnBrk="1" hangingPunct="1"/>
            <a:r>
              <a:rPr lang="en-US"/>
              <a:t>Solution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835400" y="304800"/>
          <a:ext cx="4408488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3" name="Equation" r:id="rId4" imgW="2197100" imgH="660400" progId="">
                  <p:embed/>
                </p:oleObj>
              </mc:Choice>
              <mc:Fallback>
                <p:oleObj name="Equation" r:id="rId4" imgW="2197100" imgH="660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04800"/>
                        <a:ext cx="4408488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371600" y="1752600"/>
          <a:ext cx="4344988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4" name="Equation" r:id="rId6" imgW="2324100" imgH="876300" progId="">
                  <p:embed/>
                </p:oleObj>
              </mc:Choice>
              <mc:Fallback>
                <p:oleObj name="Equation" r:id="rId6" imgW="2324100" imgH="876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4344988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941388" y="3722688"/>
          <a:ext cx="6196012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5" name="Equation" r:id="rId8" imgW="3314700" imgH="1358900" progId="">
                  <p:embed/>
                </p:oleObj>
              </mc:Choice>
              <mc:Fallback>
                <p:oleObj name="Equation" r:id="rId8" imgW="3314700" imgH="13589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722688"/>
                        <a:ext cx="6196012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600200"/>
          </a:xfrm>
        </p:spPr>
        <p:txBody>
          <a:bodyPr/>
          <a:lstStyle/>
          <a:p>
            <a:pPr eaLnBrk="1" hangingPunct="1"/>
            <a:r>
              <a:rPr lang="en-US"/>
              <a:t>Complex reactance:</a:t>
            </a:r>
            <a:br>
              <a:rPr lang="en-US"/>
            </a:br>
            <a:r>
              <a:rPr lang="en-US"/>
              <a:t>A more general “Ohm’s Law”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990600" y="1905000"/>
          <a:ext cx="7848600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7" name="Equation" r:id="rId4" imgW="3213100" imgH="1562100" progId="">
                  <p:embed/>
                </p:oleObj>
              </mc:Choice>
              <mc:Fallback>
                <p:oleObj name="Equation" r:id="rId4" imgW="3213100" imgH="1562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7848600" cy="381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762000"/>
          </a:xfrm>
        </p:spPr>
        <p:txBody>
          <a:bodyPr/>
          <a:lstStyle/>
          <a:p>
            <a:r>
              <a:rPr lang="en-US" smtClean="0"/>
              <a:t>Complex reactance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3276600" y="1752600"/>
          <a:ext cx="16383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5" name="Equation" r:id="rId3" imgW="685800" imgH="850900" progId="Equation.3">
                  <p:embed/>
                </p:oleObj>
              </mc:Choice>
              <mc:Fallback>
                <p:oleObj name="Equation" r:id="rId3" imgW="685800" imgH="850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52600"/>
                        <a:ext cx="1638300" cy="20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752600" y="3657600"/>
            <a:ext cx="2590800" cy="1295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685800"/>
          </a:xfrm>
        </p:spPr>
        <p:txBody>
          <a:bodyPr/>
          <a:lstStyle/>
          <a:p>
            <a:pPr eaLnBrk="1" hangingPunct="1"/>
            <a:r>
              <a:rPr lang="en-US"/>
              <a:t>(Natural) Frequency, Period, etc…</a:t>
            </a:r>
          </a:p>
        </p:txBody>
      </p:sp>
      <p:graphicFrame>
        <p:nvGraphicFramePr>
          <p:cNvPr id="16386" name="Object 2" descr="Water droplets"/>
          <p:cNvGraphicFramePr>
            <a:graphicFrameLocks noChangeAspect="1"/>
          </p:cNvGraphicFramePr>
          <p:nvPr/>
        </p:nvGraphicFramePr>
        <p:xfrm>
          <a:off x="2755900" y="862013"/>
          <a:ext cx="35274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3" name="Equation" r:id="rId4" imgW="1244600" imgH="228600" progId="">
                  <p:embed/>
                </p:oleObj>
              </mc:Choice>
              <mc:Fallback>
                <p:oleObj name="Equation" r:id="rId4" imgW="1244600" imgH="228600" progId="">
                  <p:embed/>
                  <p:pic>
                    <p:nvPicPr>
                      <p:cNvPr id="0" name="Picture 2" descr="Water droplet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862013"/>
                        <a:ext cx="3527425" cy="649287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715000" y="4953000"/>
          <a:ext cx="304800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4" name="Equation" r:id="rId7" imgW="1498600" imgH="812800" progId="">
                  <p:embed/>
                </p:oleObj>
              </mc:Choice>
              <mc:Fallback>
                <p:oleObj name="Equation" r:id="rId7" imgW="1498600" imgH="812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953000"/>
                        <a:ext cx="3048000" cy="165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905000" y="3810000"/>
          <a:ext cx="22860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5" name="Equation" r:id="rId9" imgW="863600" imgH="355600" progId="Equation.3">
                  <p:embed/>
                </p:oleObj>
              </mc:Choice>
              <mc:Fallback>
                <p:oleObj name="Equation" r:id="rId9" imgW="863600" imgH="355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10000"/>
                        <a:ext cx="22860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828800" y="1905000"/>
          <a:ext cx="53133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" name="Equation" r:id="rId11" imgW="2235200" imgH="673100" progId="Equation.3">
                  <p:embed/>
                </p:oleObj>
              </mc:Choice>
              <mc:Fallback>
                <p:oleObj name="Equation" r:id="rId11" imgW="2235200" imgH="673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05000"/>
                        <a:ext cx="5313363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685800"/>
          </a:xfrm>
        </p:spPr>
        <p:txBody>
          <a:bodyPr/>
          <a:lstStyle/>
          <a:p>
            <a:r>
              <a:rPr lang="en-US" dirty="0" smtClean="0"/>
              <a:t>Complex Numbers Review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09002"/>
              </p:ext>
            </p:extLst>
          </p:nvPr>
        </p:nvGraphicFramePr>
        <p:xfrm>
          <a:off x="1066800" y="990600"/>
          <a:ext cx="7421562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7" name="Equation" r:id="rId3" imgW="3111500" imgH="1333500" progId="Equation.3">
                  <p:embed/>
                </p:oleObj>
              </mc:Choice>
              <mc:Fallback>
                <p:oleObj name="Equation" r:id="rId3" imgW="3111500" imgH="1333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90600"/>
                        <a:ext cx="7421562" cy="318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685800"/>
          </a:xfrm>
        </p:spPr>
        <p:txBody>
          <a:bodyPr/>
          <a:lstStyle/>
          <a:p>
            <a:r>
              <a:rPr lang="en-US" sz="4000" dirty="0" smtClean="0"/>
              <a:t>Cos and Sin in Complex Number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770184"/>
              </p:ext>
            </p:extLst>
          </p:nvPr>
        </p:nvGraphicFramePr>
        <p:xfrm>
          <a:off x="1295400" y="830262"/>
          <a:ext cx="6057900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7" name="Equation" r:id="rId3" imgW="2540000" imgH="1600200" progId="Equation.3">
                  <p:embed/>
                </p:oleObj>
              </mc:Choice>
              <mc:Fallback>
                <p:oleObj name="Equation" r:id="rId3" imgW="25400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30262"/>
                        <a:ext cx="6057900" cy="381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95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96200" cy="685800"/>
          </a:xfrm>
        </p:spPr>
        <p:txBody>
          <a:bodyPr/>
          <a:lstStyle/>
          <a:p>
            <a:r>
              <a:rPr lang="en-US" dirty="0" smtClean="0"/>
              <a:t>Complex Plane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914400" y="685800"/>
            <a:ext cx="4622801" cy="4114800"/>
            <a:chOff x="914400" y="990600"/>
            <a:chExt cx="4622801" cy="4114800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1371600"/>
              <a:ext cx="3657600" cy="3733800"/>
              <a:chOff x="1600200" y="1676400"/>
              <a:chExt cx="3657600" cy="3733800"/>
            </a:xfrm>
          </p:grpSpPr>
          <p:cxnSp>
            <p:nvCxnSpPr>
              <p:cNvPr id="4" name="Straight Arrow Connector 3"/>
              <p:cNvCxnSpPr/>
              <p:nvPr/>
            </p:nvCxnSpPr>
            <p:spPr bwMode="auto">
              <a:xfrm flipV="1">
                <a:off x="1905000" y="1676400"/>
                <a:ext cx="0" cy="37338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" name="Straight Arrow Connector 4"/>
              <p:cNvCxnSpPr/>
              <p:nvPr/>
            </p:nvCxnSpPr>
            <p:spPr bwMode="auto">
              <a:xfrm>
                <a:off x="1600200" y="3962400"/>
                <a:ext cx="36576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 flipV="1">
                <a:off x="1905000" y="2209800"/>
                <a:ext cx="2362200" cy="1752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4267200" y="2209800"/>
                <a:ext cx="0" cy="1752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2249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flipH="1">
                <a:off x="1905000" y="2209800"/>
                <a:ext cx="23622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2249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5373717"/>
                </p:ext>
              </p:extLst>
            </p:nvPr>
          </p:nvGraphicFramePr>
          <p:xfrm>
            <a:off x="990600" y="990600"/>
            <a:ext cx="5397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59" name="Equation" r:id="rId3" imgW="215900" imgH="152400" progId="Equation.3">
                    <p:embed/>
                  </p:oleObj>
                </mc:Choice>
                <mc:Fallback>
                  <p:oleObj name="Equation" r:id="rId3" imgW="2159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90600" y="990600"/>
                          <a:ext cx="5397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0396688"/>
                </p:ext>
              </p:extLst>
            </p:nvPr>
          </p:nvGraphicFramePr>
          <p:xfrm>
            <a:off x="4572000" y="3413125"/>
            <a:ext cx="5397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60" name="Equation" r:id="rId5" imgW="215900" imgH="165100" progId="Equation.3">
                    <p:embed/>
                  </p:oleObj>
                </mc:Choice>
                <mc:Fallback>
                  <p:oleObj name="Equation" r:id="rId5" imgW="2159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72000" y="3413125"/>
                          <a:ext cx="539750" cy="412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908718"/>
                </p:ext>
              </p:extLst>
            </p:nvPr>
          </p:nvGraphicFramePr>
          <p:xfrm>
            <a:off x="3352800" y="1371600"/>
            <a:ext cx="2184401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61" name="Equation" r:id="rId7" imgW="1092200" imgH="228600" progId="Equation.3">
                    <p:embed/>
                  </p:oleObj>
                </mc:Choice>
                <mc:Fallback>
                  <p:oleObj name="Equation" r:id="rId7" imgW="1092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52800" y="1371600"/>
                          <a:ext cx="2184401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0938877"/>
                </p:ext>
              </p:extLst>
            </p:nvPr>
          </p:nvGraphicFramePr>
          <p:xfrm>
            <a:off x="2133600" y="2514600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62" name="Equation" r:id="rId9" imgW="152400" imgH="152400" progId="Equation.3">
                    <p:embed/>
                  </p:oleObj>
                </mc:Choice>
                <mc:Fallback>
                  <p:oleObj name="Equation" r:id="rId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33600" y="2514600"/>
                          <a:ext cx="3048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9964607"/>
                </p:ext>
              </p:extLst>
            </p:nvPr>
          </p:nvGraphicFramePr>
          <p:xfrm>
            <a:off x="1498600" y="3327400"/>
            <a:ext cx="2540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63" name="Equation" r:id="rId11" imgW="127000" imgH="177800" progId="Equation.3">
                    <p:embed/>
                  </p:oleObj>
                </mc:Choice>
                <mc:Fallback>
                  <p:oleObj name="Equation" r:id="rId11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98600" y="3327400"/>
                          <a:ext cx="2540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7691503"/>
                </p:ext>
              </p:extLst>
            </p:nvPr>
          </p:nvGraphicFramePr>
          <p:xfrm>
            <a:off x="2336800" y="3625790"/>
            <a:ext cx="2540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64" name="Equation" r:id="rId13" imgW="127000" imgH="139700" progId="Equation.3">
                    <p:embed/>
                  </p:oleObj>
                </mc:Choice>
                <mc:Fallback>
                  <p:oleObj name="Equation" r:id="rId13" imgW="1270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336800" y="3625790"/>
                          <a:ext cx="2540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6719543"/>
                </p:ext>
              </p:extLst>
            </p:nvPr>
          </p:nvGraphicFramePr>
          <p:xfrm>
            <a:off x="3578882" y="2628900"/>
            <a:ext cx="2540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65" name="Equation" r:id="rId15" imgW="127000" imgH="177800" progId="Equation.3">
                    <p:embed/>
                  </p:oleObj>
                </mc:Choice>
                <mc:Fallback>
                  <p:oleObj name="Equation" r:id="rId15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578882" y="2628900"/>
                          <a:ext cx="2540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11429"/>
              </p:ext>
            </p:extLst>
          </p:nvPr>
        </p:nvGraphicFramePr>
        <p:xfrm>
          <a:off x="1447800" y="3695700"/>
          <a:ext cx="7233627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66" name="Equation" r:id="rId17" imgW="3187700" imgH="990600" progId="Equation.3">
                  <p:embed/>
                </p:oleObj>
              </mc:Choice>
              <mc:Fallback>
                <p:oleObj name="Equation" r:id="rId17" imgW="31877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47800" y="3695700"/>
                        <a:ext cx="7233627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65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685800"/>
          </a:xfrm>
        </p:spPr>
        <p:txBody>
          <a:bodyPr/>
          <a:lstStyle/>
          <a:p>
            <a:r>
              <a:rPr lang="en-US" dirty="0" smtClean="0"/>
              <a:t>Complex Plane (Special Cases)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914400" y="685800"/>
            <a:ext cx="2978150" cy="5105400"/>
            <a:chOff x="914400" y="990600"/>
            <a:chExt cx="2978150" cy="5105400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1371600"/>
              <a:ext cx="2133600" cy="4724400"/>
              <a:chOff x="1600200" y="1676400"/>
              <a:chExt cx="2133600" cy="4724400"/>
            </a:xfrm>
          </p:grpSpPr>
          <p:cxnSp>
            <p:nvCxnSpPr>
              <p:cNvPr id="4" name="Straight Arrow Connector 3"/>
              <p:cNvCxnSpPr/>
              <p:nvPr/>
            </p:nvCxnSpPr>
            <p:spPr bwMode="auto">
              <a:xfrm flipV="1">
                <a:off x="1905000" y="1676400"/>
                <a:ext cx="0" cy="47244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" name="Straight Arrow Connector 4"/>
              <p:cNvCxnSpPr/>
              <p:nvPr/>
            </p:nvCxnSpPr>
            <p:spPr bwMode="auto">
              <a:xfrm>
                <a:off x="1600200" y="3962400"/>
                <a:ext cx="21336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 flipV="1">
                <a:off x="1905000" y="2209800"/>
                <a:ext cx="0" cy="1752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1775127"/>
                </p:ext>
              </p:extLst>
            </p:nvPr>
          </p:nvGraphicFramePr>
          <p:xfrm>
            <a:off x="990600" y="990600"/>
            <a:ext cx="5397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78" name="Equation" r:id="rId3" imgW="215900" imgH="152400" progId="Equation.3">
                    <p:embed/>
                  </p:oleObj>
                </mc:Choice>
                <mc:Fallback>
                  <p:oleObj name="Equation" r:id="rId3" imgW="2159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90600" y="990600"/>
                          <a:ext cx="5397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6823489"/>
                </p:ext>
              </p:extLst>
            </p:nvPr>
          </p:nvGraphicFramePr>
          <p:xfrm>
            <a:off x="3352800" y="3429000"/>
            <a:ext cx="5397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79" name="Equation" r:id="rId5" imgW="215900" imgH="165100" progId="Equation.3">
                    <p:embed/>
                  </p:oleObj>
                </mc:Choice>
                <mc:Fallback>
                  <p:oleObj name="Equation" r:id="rId5" imgW="2159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52800" y="3429000"/>
                          <a:ext cx="539750" cy="412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5408695"/>
                </p:ext>
              </p:extLst>
            </p:nvPr>
          </p:nvGraphicFramePr>
          <p:xfrm>
            <a:off x="1295400" y="1676400"/>
            <a:ext cx="9144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80" name="Equation" r:id="rId7" imgW="457200" imgH="330200" progId="Equation.3">
                    <p:embed/>
                  </p:oleObj>
                </mc:Choice>
                <mc:Fallback>
                  <p:oleObj name="Equation" r:id="rId7" imgW="457200" imgH="33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95400" y="1676400"/>
                          <a:ext cx="914400" cy="660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24645"/>
              </p:ext>
            </p:extLst>
          </p:nvPr>
        </p:nvGraphicFramePr>
        <p:xfrm>
          <a:off x="4953000" y="1219200"/>
          <a:ext cx="2652712" cy="437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1" name="Equation" r:id="rId9" imgW="1168400" imgH="1930400" progId="Equation.3">
                  <p:embed/>
                </p:oleObj>
              </mc:Choice>
              <mc:Fallback>
                <p:oleObj name="Equation" r:id="rId9" imgW="1168400" imgH="193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53000" y="1219200"/>
                        <a:ext cx="2652712" cy="437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 bwMode="auto">
          <a:xfrm>
            <a:off x="1219200" y="3352800"/>
            <a:ext cx="0" cy="1752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19129"/>
              </p:ext>
            </p:extLst>
          </p:nvPr>
        </p:nvGraphicFramePr>
        <p:xfrm>
          <a:off x="1295400" y="3657600"/>
          <a:ext cx="1219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2" name="Equation" r:id="rId11" imgW="609600" imgH="330200" progId="Equation.3">
                  <p:embed/>
                </p:oleObj>
              </mc:Choice>
              <mc:Fallback>
                <p:oleObj name="Equation" r:id="rId11" imgW="6096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5400" y="3657600"/>
                        <a:ext cx="12192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05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685800"/>
          </a:xfrm>
        </p:spPr>
        <p:txBody>
          <a:bodyPr/>
          <a:lstStyle/>
          <a:p>
            <a:r>
              <a:rPr lang="en-US" dirty="0" smtClean="0"/>
              <a:t>Finding Imaginary Part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29529"/>
              </p:ext>
            </p:extLst>
          </p:nvPr>
        </p:nvGraphicFramePr>
        <p:xfrm>
          <a:off x="1219200" y="762000"/>
          <a:ext cx="57642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9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762000"/>
                        <a:ext cx="5764212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683819"/>
              </p:ext>
            </p:extLst>
          </p:nvPr>
        </p:nvGraphicFramePr>
        <p:xfrm>
          <a:off x="1277938" y="1371600"/>
          <a:ext cx="4513262" cy="45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0" name="Equation" r:id="rId5" imgW="2374900" imgH="2413000" progId="Equation.3">
                  <p:embed/>
                </p:oleObj>
              </mc:Choice>
              <mc:Fallback>
                <p:oleObj name="Equation" r:id="rId5" imgW="2374900" imgH="241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7938" y="1371600"/>
                        <a:ext cx="4513262" cy="458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5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924800" cy="685800"/>
          </a:xfrm>
        </p:spPr>
        <p:txBody>
          <a:bodyPr/>
          <a:lstStyle/>
          <a:p>
            <a:r>
              <a:rPr lang="en-US" sz="4000" dirty="0" smtClean="0"/>
              <a:t>Example: Rewrite in </a:t>
            </a:r>
            <a:r>
              <a:rPr lang="en-US" sz="4000" dirty="0"/>
              <a:t>P</a:t>
            </a:r>
            <a:r>
              <a:rPr lang="en-US" sz="4000" dirty="0" smtClean="0"/>
              <a:t>olar Form</a:t>
            </a:r>
            <a:endParaRPr lang="en-US" sz="4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14400" y="685800"/>
            <a:ext cx="4800600" cy="4114800"/>
            <a:chOff x="914400" y="990600"/>
            <a:chExt cx="4800600" cy="4114800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1371600"/>
              <a:ext cx="3657600" cy="3733800"/>
              <a:chOff x="1600200" y="1676400"/>
              <a:chExt cx="3657600" cy="3733800"/>
            </a:xfrm>
          </p:grpSpPr>
          <p:cxnSp>
            <p:nvCxnSpPr>
              <p:cNvPr id="4" name="Straight Arrow Connector 3"/>
              <p:cNvCxnSpPr/>
              <p:nvPr/>
            </p:nvCxnSpPr>
            <p:spPr bwMode="auto">
              <a:xfrm flipV="1">
                <a:off x="1905000" y="1676400"/>
                <a:ext cx="0" cy="37338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" name="Straight Arrow Connector 4"/>
              <p:cNvCxnSpPr/>
              <p:nvPr/>
            </p:nvCxnSpPr>
            <p:spPr bwMode="auto">
              <a:xfrm>
                <a:off x="1600200" y="3962400"/>
                <a:ext cx="36576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 flipV="1">
                <a:off x="1905000" y="2209800"/>
                <a:ext cx="2362200" cy="1752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4267200" y="2209800"/>
                <a:ext cx="0" cy="1752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2249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flipH="1">
                <a:off x="1905000" y="2209800"/>
                <a:ext cx="23622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2249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514469"/>
                </p:ext>
              </p:extLst>
            </p:nvPr>
          </p:nvGraphicFramePr>
          <p:xfrm>
            <a:off x="990600" y="990600"/>
            <a:ext cx="5397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29" name="Equation" r:id="rId3" imgW="215900" imgH="152400" progId="Equation.3">
                    <p:embed/>
                  </p:oleObj>
                </mc:Choice>
                <mc:Fallback>
                  <p:oleObj name="Equation" r:id="rId3" imgW="2159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90600" y="990600"/>
                          <a:ext cx="5397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0717313"/>
                </p:ext>
              </p:extLst>
            </p:nvPr>
          </p:nvGraphicFramePr>
          <p:xfrm>
            <a:off x="4572000" y="3413125"/>
            <a:ext cx="5397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30" name="Equation" r:id="rId5" imgW="215900" imgH="165100" progId="Equation.3">
                    <p:embed/>
                  </p:oleObj>
                </mc:Choice>
                <mc:Fallback>
                  <p:oleObj name="Equation" r:id="rId5" imgW="2159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72000" y="3413125"/>
                          <a:ext cx="539750" cy="412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7213254"/>
                </p:ext>
              </p:extLst>
            </p:nvPr>
          </p:nvGraphicFramePr>
          <p:xfrm>
            <a:off x="3175000" y="1358900"/>
            <a:ext cx="25400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31" name="Equation" r:id="rId7" imgW="1270000" imgH="241300" progId="Equation.3">
                    <p:embed/>
                  </p:oleObj>
                </mc:Choice>
                <mc:Fallback>
                  <p:oleObj name="Equation" r:id="rId7" imgW="12700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75000" y="1358900"/>
                          <a:ext cx="25400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7466864"/>
                </p:ext>
              </p:extLst>
            </p:nvPr>
          </p:nvGraphicFramePr>
          <p:xfrm>
            <a:off x="2133600" y="2514600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32" name="Equation" r:id="rId9" imgW="152400" imgH="152400" progId="Equation.3">
                    <p:embed/>
                  </p:oleObj>
                </mc:Choice>
                <mc:Fallback>
                  <p:oleObj name="Equation" r:id="rId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33600" y="2514600"/>
                          <a:ext cx="3048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9317986"/>
                </p:ext>
              </p:extLst>
            </p:nvPr>
          </p:nvGraphicFramePr>
          <p:xfrm>
            <a:off x="1498600" y="3327400"/>
            <a:ext cx="2540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33" name="Equation" r:id="rId11" imgW="127000" imgH="177800" progId="Equation.3">
                    <p:embed/>
                  </p:oleObj>
                </mc:Choice>
                <mc:Fallback>
                  <p:oleObj name="Equation" r:id="rId11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98600" y="3327400"/>
                          <a:ext cx="2540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8313629"/>
                </p:ext>
              </p:extLst>
            </p:nvPr>
          </p:nvGraphicFramePr>
          <p:xfrm>
            <a:off x="2006600" y="3683000"/>
            <a:ext cx="9144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34" name="Equation" r:id="rId13" imgW="457200" imgH="215900" progId="Equation.3">
                    <p:embed/>
                  </p:oleObj>
                </mc:Choice>
                <mc:Fallback>
                  <p:oleObj name="Equation" r:id="rId13" imgW="4572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006600" y="3683000"/>
                          <a:ext cx="9144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2609018"/>
                </p:ext>
              </p:extLst>
            </p:nvPr>
          </p:nvGraphicFramePr>
          <p:xfrm>
            <a:off x="3683000" y="2628900"/>
            <a:ext cx="6604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35" name="Equation" r:id="rId15" imgW="330200" imgH="177800" progId="Equation.3">
                    <p:embed/>
                  </p:oleObj>
                </mc:Choice>
                <mc:Fallback>
                  <p:oleObj name="Equation" r:id="rId15" imgW="3302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683000" y="2628900"/>
                          <a:ext cx="6604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46774"/>
              </p:ext>
            </p:extLst>
          </p:nvPr>
        </p:nvGraphicFramePr>
        <p:xfrm>
          <a:off x="5486400" y="1752600"/>
          <a:ext cx="3344862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6" name="Equation" r:id="rId17" imgW="1473200" imgH="1028700" progId="Equation.3">
                  <p:embed/>
                </p:oleObj>
              </mc:Choice>
              <mc:Fallback>
                <p:oleObj name="Equation" r:id="rId17" imgW="1473200" imgH="1028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86400" y="1752600"/>
                        <a:ext cx="3344862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63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685800"/>
          </a:xfrm>
        </p:spPr>
        <p:txBody>
          <a:bodyPr/>
          <a:lstStyle/>
          <a:p>
            <a:r>
              <a:rPr lang="en-US" dirty="0" smtClean="0"/>
              <a:t>Finding Imaginary Part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594207"/>
              </p:ext>
            </p:extLst>
          </p:nvPr>
        </p:nvGraphicFramePr>
        <p:xfrm>
          <a:off x="1176338" y="503238"/>
          <a:ext cx="584993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Equation" r:id="rId3" imgW="2578100" imgH="457200" progId="Equation.3">
                  <p:embed/>
                </p:oleObj>
              </mc:Choice>
              <mc:Fallback>
                <p:oleObj name="Equation" r:id="rId3" imgW="257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338" y="503238"/>
                        <a:ext cx="5849937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115852"/>
              </p:ext>
            </p:extLst>
          </p:nvPr>
        </p:nvGraphicFramePr>
        <p:xfrm>
          <a:off x="1336675" y="1600200"/>
          <a:ext cx="5140325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8" name="Equation" r:id="rId5" imgW="2705100" imgH="1892300" progId="Equation.3">
                  <p:embed/>
                </p:oleObj>
              </mc:Choice>
              <mc:Fallback>
                <p:oleObj name="Equation" r:id="rId5" imgW="2705100" imgH="189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6675" y="1600200"/>
                        <a:ext cx="5140325" cy="359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9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685800"/>
          </a:xfrm>
        </p:spPr>
        <p:txBody>
          <a:bodyPr/>
          <a:lstStyle/>
          <a:p>
            <a:r>
              <a:rPr lang="en-US" dirty="0" smtClean="0"/>
              <a:t>Complex Conjugate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415493"/>
              </p:ext>
            </p:extLst>
          </p:nvPr>
        </p:nvGraphicFramePr>
        <p:xfrm>
          <a:off x="990600" y="1066800"/>
          <a:ext cx="7845426" cy="328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3" name="Equation" r:id="rId3" imgW="3759200" imgH="1574800" progId="Equation.3">
                  <p:embed/>
                </p:oleObj>
              </mc:Choice>
              <mc:Fallback>
                <p:oleObj name="Equation" r:id="rId3" imgW="3759200" imgH="157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845426" cy="3286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21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685800"/>
          </a:xfrm>
        </p:spPr>
        <p:txBody>
          <a:bodyPr/>
          <a:lstStyle/>
          <a:p>
            <a:r>
              <a:rPr lang="en-US" dirty="0" smtClean="0"/>
              <a:t>Conjugate to Modulus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729248"/>
              </p:ext>
            </p:extLst>
          </p:nvPr>
        </p:nvGraphicFramePr>
        <p:xfrm>
          <a:off x="1309688" y="914400"/>
          <a:ext cx="7224712" cy="510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7" name="Equation" r:id="rId3" imgW="3022600" imgH="2133600" progId="Equation.3">
                  <p:embed/>
                </p:oleObj>
              </mc:Choice>
              <mc:Fallback>
                <p:oleObj name="Equation" r:id="rId3" imgW="3022600" imgH="213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9688" y="914400"/>
                        <a:ext cx="7224712" cy="5100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75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Translating between Real and Complex Worlds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778769"/>
              </p:ext>
            </p:extLst>
          </p:nvPr>
        </p:nvGraphicFramePr>
        <p:xfrm>
          <a:off x="1065213" y="1476375"/>
          <a:ext cx="5257800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1" name="Equation" r:id="rId3" imgW="2794000" imgH="1257300" progId="Equation.3">
                  <p:embed/>
                </p:oleObj>
              </mc:Choice>
              <mc:Fallback>
                <p:oleObj name="Equation" r:id="rId3" imgW="27940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1476375"/>
                        <a:ext cx="5257800" cy="236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06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96200" cy="762000"/>
          </a:xfrm>
        </p:spPr>
        <p:txBody>
          <a:bodyPr/>
          <a:lstStyle/>
          <a:p>
            <a:pPr eaLnBrk="1" hangingPunct="1"/>
            <a:r>
              <a:rPr lang="en-US"/>
              <a:t>Alternating Current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410942"/>
              </p:ext>
            </p:extLst>
          </p:nvPr>
        </p:nvGraphicFramePr>
        <p:xfrm>
          <a:off x="1441450" y="715963"/>
          <a:ext cx="694055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7" name="Equation" r:id="rId4" imgW="2628900" imgH="939800" progId="Equation.3">
                  <p:embed/>
                </p:oleObj>
              </mc:Choice>
              <mc:Fallback>
                <p:oleObj name="Equation" r:id="rId4" imgW="2628900" imgH="93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715963"/>
                        <a:ext cx="6940550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17593"/>
              </p:ext>
            </p:extLst>
          </p:nvPr>
        </p:nvGraphicFramePr>
        <p:xfrm>
          <a:off x="1371600" y="3265488"/>
          <a:ext cx="5732463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8" name="Equation" r:id="rId6" imgW="2171700" imgH="927100" progId="">
                  <p:embed/>
                </p:oleObj>
              </mc:Choice>
              <mc:Fallback>
                <p:oleObj name="Equation" r:id="rId6" imgW="2171700" imgH="927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65488"/>
                        <a:ext cx="5732463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600200" y="838200"/>
            <a:ext cx="1295400" cy="990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172200" y="838200"/>
            <a:ext cx="1295400" cy="9906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038795" y="2362200"/>
            <a:ext cx="1600200" cy="2057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95082" y="5087937"/>
            <a:ext cx="1295400" cy="9906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371600" y="5105400"/>
            <a:ext cx="1752600" cy="990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219200" y="2590800"/>
            <a:ext cx="20574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609600"/>
          </a:xfrm>
        </p:spPr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28590"/>
              </p:ext>
            </p:extLst>
          </p:nvPr>
        </p:nvGraphicFramePr>
        <p:xfrm>
          <a:off x="1752600" y="914400"/>
          <a:ext cx="1066800" cy="87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5" name="Equation" r:id="rId3" imgW="558800" imgH="457200" progId="Equation.3">
                  <p:embed/>
                </p:oleObj>
              </mc:Choice>
              <mc:Fallback>
                <p:oleObj name="Equation" r:id="rId3" imgW="558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914400"/>
                        <a:ext cx="1066800" cy="872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1761"/>
              </p:ext>
            </p:extLst>
          </p:nvPr>
        </p:nvGraphicFramePr>
        <p:xfrm>
          <a:off x="6248400" y="914400"/>
          <a:ext cx="113194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6" name="Equation" r:id="rId5" imgW="635000" imgH="469900" progId="Equation.3">
                  <p:embed/>
                </p:oleObj>
              </mc:Choice>
              <mc:Fallback>
                <p:oleObj name="Equation" r:id="rId5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8400" y="914400"/>
                        <a:ext cx="1131941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70347"/>
              </p:ext>
            </p:extLst>
          </p:nvPr>
        </p:nvGraphicFramePr>
        <p:xfrm>
          <a:off x="6195082" y="5181600"/>
          <a:ext cx="121126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7" name="Equation" r:id="rId7" imgW="635000" imgH="469900" progId="Equation.3">
                  <p:embed/>
                </p:oleObj>
              </mc:Choice>
              <mc:Fallback>
                <p:oleObj name="Equation" r:id="rId7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5082" y="5181600"/>
                        <a:ext cx="1211262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209081"/>
              </p:ext>
            </p:extLst>
          </p:nvPr>
        </p:nvGraphicFramePr>
        <p:xfrm>
          <a:off x="1447800" y="5105400"/>
          <a:ext cx="16256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8" name="Equation" r:id="rId9" imgW="850900" imgH="457200" progId="Equation.3">
                  <p:embed/>
                </p:oleObj>
              </mc:Choice>
              <mc:Fallback>
                <p:oleObj name="Equation" r:id="rId9" imgW="850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7800" y="5105400"/>
                        <a:ext cx="1625600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500495"/>
              </p:ext>
            </p:extLst>
          </p:nvPr>
        </p:nvGraphicFramePr>
        <p:xfrm>
          <a:off x="6172200" y="2438400"/>
          <a:ext cx="1371600" cy="1934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9" name="Equation" r:id="rId11" imgW="774700" imgH="1092200" progId="Equation.3">
                  <p:embed/>
                </p:oleObj>
              </mc:Choice>
              <mc:Fallback>
                <p:oleObj name="Equation" r:id="rId11" imgW="7747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371600" cy="19343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929375"/>
              </p:ext>
            </p:extLst>
          </p:nvPr>
        </p:nvGraphicFramePr>
        <p:xfrm>
          <a:off x="1295400" y="2667000"/>
          <a:ext cx="19907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0" name="Equation" r:id="rId13" imgW="1041400" imgH="635000" progId="Equation.3">
                  <p:embed/>
                </p:oleObj>
              </mc:Choice>
              <mc:Fallback>
                <p:oleObj name="Equation" r:id="rId13" imgW="10414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5400" y="2667000"/>
                        <a:ext cx="1990725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 bwMode="auto">
          <a:xfrm>
            <a:off x="2895600" y="1333500"/>
            <a:ext cx="3276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0" idx="2"/>
            <a:endCxn id="11" idx="0"/>
          </p:cNvCxnSpPr>
          <p:nvPr/>
        </p:nvCxnSpPr>
        <p:spPr bwMode="auto">
          <a:xfrm>
            <a:off x="6819900" y="1828800"/>
            <a:ext cx="1899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1" idx="2"/>
            <a:endCxn id="12" idx="0"/>
          </p:cNvCxnSpPr>
          <p:nvPr/>
        </p:nvCxnSpPr>
        <p:spPr bwMode="auto">
          <a:xfrm>
            <a:off x="6838895" y="4419600"/>
            <a:ext cx="3887" cy="668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2" idx="1"/>
            <a:endCxn id="13" idx="3"/>
          </p:cNvCxnSpPr>
          <p:nvPr/>
        </p:nvCxnSpPr>
        <p:spPr bwMode="auto">
          <a:xfrm flipH="1">
            <a:off x="3124200" y="5583237"/>
            <a:ext cx="3070882" cy="17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4" idx="2"/>
            <a:endCxn id="13" idx="0"/>
          </p:cNvCxnSpPr>
          <p:nvPr/>
        </p:nvCxnSpPr>
        <p:spPr bwMode="auto">
          <a:xfrm>
            <a:off x="2247900" y="39624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9" idx="2"/>
            <a:endCxn id="14" idx="0"/>
          </p:cNvCxnSpPr>
          <p:nvPr/>
        </p:nvCxnSpPr>
        <p:spPr bwMode="auto">
          <a:xfrm>
            <a:off x="2247900" y="1828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960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762000"/>
          </a:xfrm>
        </p:spPr>
        <p:txBody>
          <a:bodyPr/>
          <a:lstStyle/>
          <a:p>
            <a:r>
              <a:rPr lang="en-US" dirty="0" smtClean="0"/>
              <a:t>The Rule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066800"/>
            <a:ext cx="7647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Replace the voltage by complex version.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Use Ohm’s law to find the complex current. Pretend R, L, C are all </a:t>
            </a:r>
            <a:r>
              <a:rPr lang="en-US" sz="2800" dirty="0" smtClean="0">
                <a:latin typeface="+mn-lt"/>
              </a:rPr>
              <a:t>resistors </a:t>
            </a:r>
            <a:r>
              <a:rPr lang="en-US" sz="2800" dirty="0" smtClean="0">
                <a:latin typeface="+mn-lt"/>
              </a:rPr>
              <a:t>with complex reactance.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The imaginary part of the complex current gives you the real current I(t).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The magnitude of the complex current gives you the amplitude of the real current.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71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96200" cy="685800"/>
          </a:xfrm>
        </p:spPr>
        <p:txBody>
          <a:bodyPr/>
          <a:lstStyle/>
          <a:p>
            <a:r>
              <a:rPr lang="en-US" dirty="0" smtClean="0"/>
              <a:t>Capacitive Circuit</a:t>
            </a:r>
            <a:endParaRPr lang="en-US" dirty="0"/>
          </a:p>
        </p:txBody>
      </p:sp>
      <p:pic>
        <p:nvPicPr>
          <p:cNvPr id="3" name="Picture 6" descr="F31_09"/>
          <p:cNvPicPr>
            <a:picLocks noChangeAspect="1" noChangeArrowheads="1"/>
          </p:cNvPicPr>
          <p:nvPr/>
        </p:nvPicPr>
        <p:blipFill>
          <a:blip r:embed="rId3"/>
          <a:srcRect l="10091" r="16763" b="78378"/>
          <a:stretch>
            <a:fillRect/>
          </a:stretch>
        </p:blipFill>
        <p:spPr bwMode="auto">
          <a:xfrm>
            <a:off x="5467902" y="228601"/>
            <a:ext cx="3523697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114871"/>
              </p:ext>
            </p:extLst>
          </p:nvPr>
        </p:nvGraphicFramePr>
        <p:xfrm>
          <a:off x="1098550" y="1619250"/>
          <a:ext cx="6592888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8" name="Equation" r:id="rId4" imgW="3708400" imgH="2260600" progId="Equation.3">
                  <p:embed/>
                </p:oleObj>
              </mc:Choice>
              <mc:Fallback>
                <p:oleObj name="Equation" r:id="rId4" imgW="3708400" imgH="226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8550" y="1619250"/>
                        <a:ext cx="6592888" cy="401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48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96200" cy="685800"/>
          </a:xfrm>
        </p:spPr>
        <p:txBody>
          <a:bodyPr/>
          <a:lstStyle/>
          <a:p>
            <a:r>
              <a:rPr lang="en-US" dirty="0" smtClean="0"/>
              <a:t>Inductive Circuit</a:t>
            </a:r>
            <a:endParaRPr lang="en-US" dirty="0"/>
          </a:p>
        </p:txBody>
      </p:sp>
      <p:pic>
        <p:nvPicPr>
          <p:cNvPr id="3" name="Picture 6" descr="F31_09"/>
          <p:cNvPicPr>
            <a:picLocks noChangeAspect="1" noChangeArrowheads="1"/>
          </p:cNvPicPr>
          <p:nvPr/>
        </p:nvPicPr>
        <p:blipFill>
          <a:blip r:embed="rId3"/>
          <a:srcRect l="10091" r="16763" b="78378"/>
          <a:stretch>
            <a:fillRect/>
          </a:stretch>
        </p:blipFill>
        <p:spPr bwMode="auto">
          <a:xfrm>
            <a:off x="5467902" y="228601"/>
            <a:ext cx="3523697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984861"/>
              </p:ext>
            </p:extLst>
          </p:nvPr>
        </p:nvGraphicFramePr>
        <p:xfrm>
          <a:off x="1174750" y="1849438"/>
          <a:ext cx="6524625" cy="415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2" name="Equation" r:id="rId4" imgW="3670300" imgH="2336800" progId="Equation.3">
                  <p:embed/>
                </p:oleObj>
              </mc:Choice>
              <mc:Fallback>
                <p:oleObj name="Equation" r:id="rId4" imgW="3670300" imgH="233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4750" y="1849438"/>
                        <a:ext cx="6524625" cy="415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43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696200" cy="609600"/>
          </a:xfrm>
        </p:spPr>
        <p:txBody>
          <a:bodyPr/>
          <a:lstStyle/>
          <a:p>
            <a:pPr eaLnBrk="1" hangingPunct="1"/>
            <a:r>
              <a:rPr lang="en-US" dirty="0"/>
              <a:t>RLC </a:t>
            </a:r>
            <a:r>
              <a:rPr lang="en-US" dirty="0" smtClean="0"/>
              <a:t>Circuit</a:t>
            </a:r>
            <a:endParaRPr lang="en-US" dirty="0"/>
          </a:p>
        </p:txBody>
      </p:sp>
      <p:pic>
        <p:nvPicPr>
          <p:cNvPr id="38916" name="Picture 4" descr="circui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1403" y="1752600"/>
            <a:ext cx="288259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551315"/>
              </p:ext>
            </p:extLst>
          </p:nvPr>
        </p:nvGraphicFramePr>
        <p:xfrm>
          <a:off x="949325" y="442913"/>
          <a:ext cx="5756275" cy="557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6" name="Equation" r:id="rId5" imgW="3238500" imgH="3136900" progId="Equation.3">
                  <p:embed/>
                </p:oleObj>
              </mc:Choice>
              <mc:Fallback>
                <p:oleObj name="Equation" r:id="rId5" imgW="3238500" imgH="313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9325" y="442913"/>
                        <a:ext cx="5756275" cy="557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95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696200" cy="685800"/>
          </a:xfrm>
        </p:spPr>
        <p:txBody>
          <a:bodyPr/>
          <a:lstStyle/>
          <a:p>
            <a:r>
              <a:rPr lang="en-US" dirty="0" smtClean="0"/>
              <a:t>RLC Circuit (amplitude)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157527"/>
              </p:ext>
            </p:extLst>
          </p:nvPr>
        </p:nvGraphicFramePr>
        <p:xfrm>
          <a:off x="1143000" y="620713"/>
          <a:ext cx="6019800" cy="610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9" name="Equation" r:id="rId3" imgW="3606800" imgH="3657600" progId="Equation.3">
                  <p:embed/>
                </p:oleObj>
              </mc:Choice>
              <mc:Fallback>
                <p:oleObj name="Equation" r:id="rId3" imgW="3606800" imgH="365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620713"/>
                        <a:ext cx="6019800" cy="610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70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696200" cy="685800"/>
          </a:xfrm>
        </p:spPr>
        <p:txBody>
          <a:bodyPr/>
          <a:lstStyle/>
          <a:p>
            <a:r>
              <a:rPr lang="en-US" dirty="0" smtClean="0"/>
              <a:t>RLC Circuit (full treatment)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34568"/>
              </p:ext>
            </p:extLst>
          </p:nvPr>
        </p:nvGraphicFramePr>
        <p:xfrm>
          <a:off x="1066800" y="687388"/>
          <a:ext cx="5392738" cy="590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1" name="Equation" r:id="rId3" imgW="3860800" imgH="4229100" progId="Equation.3">
                  <p:embed/>
                </p:oleObj>
              </mc:Choice>
              <mc:Fallback>
                <p:oleObj name="Equation" r:id="rId3" imgW="3860800" imgH="422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687388"/>
                        <a:ext cx="5392738" cy="590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66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96200" cy="1143000"/>
          </a:xfrm>
        </p:spPr>
        <p:txBody>
          <a:bodyPr/>
          <a:lstStyle/>
          <a:p>
            <a:r>
              <a:rPr lang="en-US" dirty="0" smtClean="0"/>
              <a:t>Impedance and Reactance</a:t>
            </a:r>
            <a:endParaRPr lang="en-US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471848"/>
              </p:ext>
            </p:extLst>
          </p:nvPr>
        </p:nvGraphicFramePr>
        <p:xfrm>
          <a:off x="7543800" y="1119188"/>
          <a:ext cx="1290638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3" name="Equation" r:id="rId3" imgW="685800" imgH="876300" progId="Equation.3">
                  <p:embed/>
                </p:oleObj>
              </mc:Choice>
              <mc:Fallback>
                <p:oleObj name="Equation" r:id="rId3" imgW="6858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119188"/>
                        <a:ext cx="1290638" cy="164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6800" y="2895600"/>
          <a:ext cx="721464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4" name="Equation" r:id="rId5" imgW="3644900" imgH="1231900" progId="Equation.3">
                  <p:embed/>
                </p:oleObj>
              </mc:Choice>
              <mc:Fallback>
                <p:oleObj name="Equation" r:id="rId5" imgW="3644900" imgH="1231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95600"/>
                        <a:ext cx="7214647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/>
              <a:t>Complex Number (Phasor)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914400" y="1219200"/>
          <a:ext cx="8077200" cy="305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1" name="Equation" r:id="rId4" imgW="3987800" imgH="1511300" progId="">
                  <p:embed/>
                </p:oleObj>
              </mc:Choice>
              <mc:Fallback>
                <p:oleObj name="Equation" r:id="rId4" imgW="3987800" imgH="1511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8077200" cy="305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1" name="Picture 4" descr="F31_08"/>
          <p:cNvPicPr>
            <a:picLocks noChangeAspect="1" noChangeArrowheads="1"/>
          </p:cNvPicPr>
          <p:nvPr/>
        </p:nvPicPr>
        <p:blipFill>
          <a:blip r:embed="rId6"/>
          <a:srcRect b="71831"/>
          <a:stretch>
            <a:fillRect/>
          </a:stretch>
        </p:blipFill>
        <p:spPr bwMode="auto">
          <a:xfrm>
            <a:off x="4495800" y="3733800"/>
            <a:ext cx="46259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914400" y="5029200"/>
          <a:ext cx="388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2" name="Equation" r:id="rId7" imgW="1828800" imgH="203200" progId="">
                  <p:embed/>
                </p:oleObj>
              </mc:Choice>
              <mc:Fallback>
                <p:oleObj name="Equation" r:id="rId7" imgW="1828800" imgH="203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29200"/>
                        <a:ext cx="3886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696200" cy="685800"/>
          </a:xfrm>
        </p:spPr>
        <p:txBody>
          <a:bodyPr/>
          <a:lstStyle/>
          <a:p>
            <a:pPr eaLnBrk="1" hangingPunct="1"/>
            <a:r>
              <a:rPr lang="en-US"/>
              <a:t>Capacitive Reactance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066800" y="838200"/>
          <a:ext cx="3962400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4" name="Equation" r:id="rId4" imgW="1955800" imgH="1346200" progId="">
                  <p:embed/>
                </p:oleObj>
              </mc:Choice>
              <mc:Fallback>
                <p:oleObj name="Equation" r:id="rId4" imgW="1955800" imgH="1346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838200"/>
                        <a:ext cx="3962400" cy="272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3"/>
          <p:cNvGraphicFramePr>
            <a:graphicFrameLocks noChangeAspect="1"/>
          </p:cNvGraphicFramePr>
          <p:nvPr/>
        </p:nvGraphicFramePr>
        <p:xfrm>
          <a:off x="5257800" y="3352800"/>
          <a:ext cx="32369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5" name="Equation" r:id="rId6" imgW="1689100" imgH="228600" progId="">
                  <p:embed/>
                </p:oleObj>
              </mc:Choice>
              <mc:Fallback>
                <p:oleObj name="Equation" r:id="rId6" imgW="168910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352800"/>
                        <a:ext cx="323691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0" name="Picture 6" descr="F31_09"/>
          <p:cNvPicPr>
            <a:picLocks noChangeAspect="1" noChangeArrowheads="1"/>
          </p:cNvPicPr>
          <p:nvPr/>
        </p:nvPicPr>
        <p:blipFill>
          <a:blip r:embed="rId8"/>
          <a:srcRect l="10091" r="16763" b="78378"/>
          <a:stretch>
            <a:fillRect/>
          </a:stretch>
        </p:blipFill>
        <p:spPr bwMode="auto">
          <a:xfrm>
            <a:off x="5181600" y="1143000"/>
            <a:ext cx="3810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3000" y="3810000"/>
          <a:ext cx="74009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6" name="Equation" r:id="rId9" imgW="3289300" imgH="1117600" progId="Equation.3">
                  <p:embed/>
                </p:oleObj>
              </mc:Choice>
              <mc:Fallback>
                <p:oleObj name="Equation" r:id="rId9" imgW="3289300" imgH="1117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7400925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Voltage and Current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192213" y="2219325"/>
            <a:ext cx="4356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US: 120V rms, 60Hz</a:t>
            </a:r>
          </a:p>
          <a:p>
            <a:r>
              <a:rPr lang="en-US"/>
              <a:t>Europe: 230V rms, 50Hz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/>
              <a:t>Inductive reactance</a:t>
            </a:r>
          </a:p>
        </p:txBody>
      </p:sp>
      <p:pic>
        <p:nvPicPr>
          <p:cNvPr id="64518" name="Picture 3" descr="F31_10"/>
          <p:cNvPicPr>
            <a:picLocks noChangeAspect="1" noChangeArrowheads="1"/>
          </p:cNvPicPr>
          <p:nvPr/>
        </p:nvPicPr>
        <p:blipFill>
          <a:blip r:embed="rId4"/>
          <a:srcRect b="72974"/>
          <a:stretch>
            <a:fillRect/>
          </a:stretch>
        </p:blipFill>
        <p:spPr bwMode="auto">
          <a:xfrm>
            <a:off x="5562600" y="1219200"/>
            <a:ext cx="33194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196975" y="1371600"/>
          <a:ext cx="4194175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2" name="Equation" r:id="rId5" imgW="2070100" imgH="1066800" progId="">
                  <p:embed/>
                </p:oleObj>
              </mc:Choice>
              <mc:Fallback>
                <p:oleObj name="Equation" r:id="rId5" imgW="2070100" imgH="1066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1371600"/>
                        <a:ext cx="4194175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3"/>
          <p:cNvGraphicFramePr>
            <a:graphicFrameLocks noChangeAspect="1"/>
          </p:cNvGraphicFramePr>
          <p:nvPr/>
        </p:nvGraphicFramePr>
        <p:xfrm>
          <a:off x="5257800" y="3429000"/>
          <a:ext cx="32131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3" name="Equation" r:id="rId7" imgW="1676400" imgH="228600" progId="">
                  <p:embed/>
                </p:oleObj>
              </mc:Choice>
              <mc:Fallback>
                <p:oleObj name="Equation" r:id="rId7" imgW="167640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29000"/>
                        <a:ext cx="32131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1219200" y="3886200"/>
          <a:ext cx="565785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4" name="Equation" r:id="rId9" imgW="2514600" imgH="1193800" progId="Equation.3">
                  <p:embed/>
                </p:oleObj>
              </mc:Choice>
              <mc:Fallback>
                <p:oleObj name="Equation" r:id="rId9" imgW="2514600" imgH="119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86200"/>
                        <a:ext cx="5657850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696200" cy="762000"/>
          </a:xfrm>
        </p:spPr>
        <p:txBody>
          <a:bodyPr/>
          <a:lstStyle/>
          <a:p>
            <a:pPr eaLnBrk="1" hangingPunct="1"/>
            <a:r>
              <a:rPr lang="en-US"/>
              <a:t>RLC Circuit and Impedance</a:t>
            </a:r>
          </a:p>
        </p:txBody>
      </p:sp>
      <p:graphicFrame>
        <p:nvGraphicFramePr>
          <p:cNvPr id="75781" name="Object 2"/>
          <p:cNvGraphicFramePr>
            <a:graphicFrameLocks noChangeAspect="1"/>
          </p:cNvGraphicFramePr>
          <p:nvPr/>
        </p:nvGraphicFramePr>
        <p:xfrm>
          <a:off x="990600" y="914400"/>
          <a:ext cx="41703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5" name="Equation" r:id="rId4" imgW="1638300" imgH="228600" progId="">
                  <p:embed/>
                </p:oleObj>
              </mc:Choice>
              <mc:Fallback>
                <p:oleObj name="Equation" r:id="rId4" imgW="16383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4170363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066800" y="1447800"/>
          <a:ext cx="7315200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6" name="Equation" r:id="rId6" imgW="3416300" imgH="2387600" progId="">
                  <p:embed/>
                </p:oleObj>
              </mc:Choice>
              <mc:Fallback>
                <p:oleObj name="Equation" r:id="rId6" imgW="3416300" imgH="2387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7315200" cy="511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/>
              <a:t>Question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38200" y="914400"/>
          <a:ext cx="81407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3" name="Equation" r:id="rId4" imgW="3175000" imgH="431800" progId="">
                  <p:embed/>
                </p:oleObj>
              </mc:Choice>
              <mc:Fallback>
                <p:oleObj name="Equation" r:id="rId4" imgW="31750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8140700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3"/>
          <p:cNvGraphicFramePr>
            <a:graphicFrameLocks noChangeAspect="1"/>
          </p:cNvGraphicFramePr>
          <p:nvPr/>
        </p:nvGraphicFramePr>
        <p:xfrm>
          <a:off x="992188" y="2468563"/>
          <a:ext cx="739457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4" name="Equation" r:id="rId6" imgW="3009900" imgH="914400" progId="">
                  <p:embed/>
                </p:oleObj>
              </mc:Choice>
              <mc:Fallback>
                <p:oleObj name="Equation" r:id="rId6" imgW="3009900" imgH="914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68563"/>
                        <a:ext cx="739457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685800"/>
          </a:xfrm>
        </p:spPr>
        <p:txBody>
          <a:bodyPr/>
          <a:lstStyle/>
          <a:p>
            <a:pPr eaLnBrk="1" hangingPunct="1"/>
            <a:r>
              <a:rPr lang="en-US"/>
              <a:t>Question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33400" y="1447800"/>
          <a:ext cx="86106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1" name="Equation" r:id="rId4" imgW="4114800" imgH="431800" progId="">
                  <p:embed/>
                </p:oleObj>
              </mc:Choice>
              <mc:Fallback>
                <p:oleObj name="Equation" r:id="rId4" imgW="41148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6106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3"/>
          <p:cNvGraphicFramePr>
            <a:graphicFrameLocks noChangeAspect="1"/>
          </p:cNvGraphicFramePr>
          <p:nvPr/>
        </p:nvGraphicFramePr>
        <p:xfrm>
          <a:off x="1447800" y="2514600"/>
          <a:ext cx="2278063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2" name="Equation" r:id="rId6" imgW="1104900" imgH="1663700" progId="">
                  <p:embed/>
                </p:oleObj>
              </mc:Choice>
              <mc:Fallback>
                <p:oleObj name="Equation" r:id="rId6" imgW="1104900" imgH="16637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2278063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96200" cy="838200"/>
          </a:xfrm>
        </p:spPr>
        <p:txBody>
          <a:bodyPr/>
          <a:lstStyle/>
          <a:p>
            <a:pPr eaLnBrk="1" hangingPunct="1"/>
            <a:r>
              <a:rPr lang="en-US"/>
              <a:t>Resistive AC circuit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318147"/>
              </p:ext>
            </p:extLst>
          </p:nvPr>
        </p:nvGraphicFramePr>
        <p:xfrm>
          <a:off x="1295400" y="914400"/>
          <a:ext cx="3504108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3" name="Equation" r:id="rId4" imgW="1778000" imgH="1282700" progId="Equation.3">
                  <p:embed/>
                </p:oleObj>
              </mc:Choice>
              <mc:Fallback>
                <p:oleObj name="Equation" r:id="rId4" imgW="1778000" imgH="1282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3504108" cy="253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9" descr="F31_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295400"/>
            <a:ext cx="34067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186452"/>
              </p:ext>
            </p:extLst>
          </p:nvPr>
        </p:nvGraphicFramePr>
        <p:xfrm>
          <a:off x="1330325" y="3657600"/>
          <a:ext cx="4079875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4" name="Equation" r:id="rId7" imgW="2070100" imgH="660400" progId="Equation.3">
                  <p:embed/>
                </p:oleObj>
              </mc:Choice>
              <mc:Fallback>
                <p:oleObj name="Equation" r:id="rId7" imgW="20701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3657600"/>
                        <a:ext cx="4079875" cy="130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696200" cy="838200"/>
          </a:xfrm>
        </p:spPr>
        <p:txBody>
          <a:bodyPr/>
          <a:lstStyle/>
          <a:p>
            <a:pPr eaLnBrk="1" hangingPunct="1"/>
            <a:r>
              <a:rPr lang="en-US"/>
              <a:t>Capacitive AC circuit</a:t>
            </a:r>
          </a:p>
        </p:txBody>
      </p:sp>
      <p:pic>
        <p:nvPicPr>
          <p:cNvPr id="28678" name="Picture 3" descr="F31_09"/>
          <p:cNvPicPr>
            <a:picLocks noChangeAspect="1" noChangeArrowheads="1"/>
          </p:cNvPicPr>
          <p:nvPr/>
        </p:nvPicPr>
        <p:blipFill>
          <a:blip r:embed="rId4"/>
          <a:srcRect b="78378"/>
          <a:stretch>
            <a:fillRect/>
          </a:stretch>
        </p:blipFill>
        <p:spPr bwMode="auto">
          <a:xfrm>
            <a:off x="5289550" y="838200"/>
            <a:ext cx="3854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728490"/>
              </p:ext>
            </p:extLst>
          </p:nvPr>
        </p:nvGraphicFramePr>
        <p:xfrm>
          <a:off x="1249363" y="1493838"/>
          <a:ext cx="3094037" cy="2827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9" name="Equation" r:id="rId5" imgW="1625600" imgH="1485900" progId="Equation.3">
                  <p:embed/>
                </p:oleObj>
              </mc:Choice>
              <mc:Fallback>
                <p:oleObj name="Equation" r:id="rId5" imgW="1625600" imgH="148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1493838"/>
                        <a:ext cx="3094037" cy="2827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97254"/>
              </p:ext>
            </p:extLst>
          </p:nvPr>
        </p:nvGraphicFramePr>
        <p:xfrm>
          <a:off x="1265238" y="990600"/>
          <a:ext cx="1858962" cy="47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0" name="Equation" r:id="rId7" imgW="901700" imgH="228600" progId="Equation.3">
                  <p:embed/>
                </p:oleObj>
              </mc:Choice>
              <mc:Fallback>
                <p:oleObj name="Equation" r:id="rId7" imgW="9017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990600"/>
                        <a:ext cx="1858962" cy="470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9" name="Picture 8" descr="F31_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9400" y="1981200"/>
            <a:ext cx="378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96668"/>
              </p:ext>
            </p:extLst>
          </p:nvPr>
        </p:nvGraphicFramePr>
        <p:xfrm>
          <a:off x="1219200" y="4291721"/>
          <a:ext cx="4276725" cy="117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1" name="Equation" r:id="rId10" imgW="2311400" imgH="635000" progId="Equation.3">
                  <p:embed/>
                </p:oleObj>
              </mc:Choice>
              <mc:Fallback>
                <p:oleObj name="Equation" r:id="rId10" imgW="23114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91721"/>
                        <a:ext cx="4276725" cy="117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nd">
  <a:themeElements>
    <a:clrScheme name="Pond 1">
      <a:dk1>
        <a:srgbClr val="000000"/>
      </a:dk1>
      <a:lt1>
        <a:srgbClr val="E1F3BC"/>
      </a:lt1>
      <a:dk2>
        <a:srgbClr val="000C44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Pon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Pond 1">
        <a:dk1>
          <a:srgbClr val="000000"/>
        </a:dk1>
        <a:lt1>
          <a:srgbClr val="E1F3BC"/>
        </a:lt1>
        <a:dk2>
          <a:srgbClr val="000C44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274</Words>
  <Application>Microsoft Macintosh PowerPoint</Application>
  <PresentationFormat>On-screen Show (4:3)</PresentationFormat>
  <Paragraphs>88</Paragraphs>
  <Slides>51</Slides>
  <Notes>29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Pond</vt:lpstr>
      <vt:lpstr>Equation</vt:lpstr>
      <vt:lpstr>Microsoft Equation</vt:lpstr>
      <vt:lpstr>Phys 272</vt:lpstr>
      <vt:lpstr>A.C. Versus D.C</vt:lpstr>
      <vt:lpstr>(Natural) Frequency, Period, etc…</vt:lpstr>
      <vt:lpstr>Alternating Current</vt:lpstr>
      <vt:lpstr>Voltage and Current</vt:lpstr>
      <vt:lpstr>Question</vt:lpstr>
      <vt:lpstr>Question</vt:lpstr>
      <vt:lpstr>Resistive AC circuit</vt:lpstr>
      <vt:lpstr>Capacitive AC circuit</vt:lpstr>
      <vt:lpstr>Capacitive Reactance</vt:lpstr>
      <vt:lpstr>Inductive AC circuit</vt:lpstr>
      <vt:lpstr>Inductive Reactance</vt:lpstr>
      <vt:lpstr>RLC</vt:lpstr>
      <vt:lpstr>RLC Circuit and Impedance</vt:lpstr>
      <vt:lpstr>Summary: Reactance and Impedance</vt:lpstr>
      <vt:lpstr>RLC Circuit and Impedance</vt:lpstr>
      <vt:lpstr>High Pass and Low Pass Filter</vt:lpstr>
      <vt:lpstr>Resonance</vt:lpstr>
      <vt:lpstr>Resonance</vt:lpstr>
      <vt:lpstr>Find XL and XR at resonance</vt:lpstr>
      <vt:lpstr>Root-mean-square</vt:lpstr>
      <vt:lpstr>Power and rms</vt:lpstr>
      <vt:lpstr>More rms</vt:lpstr>
      <vt:lpstr>Transformer</vt:lpstr>
      <vt:lpstr>Reducing current during transmission</vt:lpstr>
      <vt:lpstr>Saving energy, why?</vt:lpstr>
      <vt:lpstr>Solution</vt:lpstr>
      <vt:lpstr>Complex reactance: A more general “Ohm’s Law”</vt:lpstr>
      <vt:lpstr>Complex reactance</vt:lpstr>
      <vt:lpstr>Complex Numbers Review</vt:lpstr>
      <vt:lpstr>Cos and Sin in Complex Number</vt:lpstr>
      <vt:lpstr>Complex Plane</vt:lpstr>
      <vt:lpstr>Complex Plane (Special Cases)</vt:lpstr>
      <vt:lpstr>Finding Imaginary Part</vt:lpstr>
      <vt:lpstr>Example: Rewrite in Polar Form</vt:lpstr>
      <vt:lpstr>Finding Imaginary Part</vt:lpstr>
      <vt:lpstr>Complex Conjugate</vt:lpstr>
      <vt:lpstr>Conjugate to Modulus</vt:lpstr>
      <vt:lpstr>Translating between Real and Complex Worlds</vt:lpstr>
      <vt:lpstr>The Process</vt:lpstr>
      <vt:lpstr>The Rule</vt:lpstr>
      <vt:lpstr>Capacitive Circuit</vt:lpstr>
      <vt:lpstr>Inductive Circuit</vt:lpstr>
      <vt:lpstr>RLC Circuit</vt:lpstr>
      <vt:lpstr>RLC Circuit (amplitude)</vt:lpstr>
      <vt:lpstr>RLC Circuit (full treatment)</vt:lpstr>
      <vt:lpstr>Impedance and Reactance</vt:lpstr>
      <vt:lpstr>Complex Number (Phasor)</vt:lpstr>
      <vt:lpstr>Capacitive Reactance</vt:lpstr>
      <vt:lpstr>Inductive reactance</vt:lpstr>
      <vt:lpstr>RLC Circuit and Impedance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272</dc:title>
  <cp:lastModifiedBy>Wilfred Lee</cp:lastModifiedBy>
  <cp:revision>191</cp:revision>
  <dcterms:created xsi:type="dcterms:W3CDTF">2012-05-04T18:39:14Z</dcterms:created>
  <dcterms:modified xsi:type="dcterms:W3CDTF">2015-05-15T15:50:58Z</dcterms:modified>
</cp:coreProperties>
</file>