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4.xml" ContentType="application/vnd.openxmlformats-officedocument.presentationml.notesSlide+xml"/>
  <Override PartName="/ppt/embeddings/oleObject6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7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8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9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10.xml" ContentType="application/vnd.openxmlformats-officedocument.presentationml.notesSlide+xml"/>
  <Override PartName="/ppt/embeddings/oleObject15.bin" ContentType="application/vnd.openxmlformats-officedocument.oleObject"/>
  <Override PartName="/ppt/notesSlides/notesSlide11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12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13.xml" ContentType="application/vnd.openxmlformats-officedocument.presentationml.notesSlide+xml"/>
  <Override PartName="/ppt/embeddings/oleObject20.bin" ContentType="application/vnd.openxmlformats-officedocument.oleObject"/>
  <Override PartName="/ppt/notesSlides/notesSlide14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15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16.xml" ContentType="application/vnd.openxmlformats-officedocument.presentationml.notesSlide+xml"/>
  <Override PartName="/ppt/embeddings/oleObject25.bin" ContentType="application/vnd.openxmlformats-officedocument.oleObject"/>
  <Override PartName="/ppt/notesSlides/notesSlide17.xml" ContentType="application/vnd.openxmlformats-officedocument.presentationml.notesSlide+xml"/>
  <Override PartName="/ppt/embeddings/oleObject26.bin" ContentType="application/vnd.openxmlformats-officedocument.oleObject"/>
  <Override PartName="/ppt/notesSlides/notesSlide18.xml" ContentType="application/vnd.openxmlformats-officedocument.presentationml.notesSlide+xml"/>
  <Override PartName="/ppt/embeddings/oleObject27.bin" ContentType="application/vnd.openxmlformats-officedocument.oleObject"/>
  <Override PartName="/ppt/notesSlides/notesSlide19.xml" ContentType="application/vnd.openxmlformats-officedocument.presentationml.notesSlide+xml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20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notesSlides/notesSlide21.xml" ContentType="application/vnd.openxmlformats-officedocument.presentationml.notesSlide+xml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notesSlides/notesSlide22.xml" ContentType="application/vnd.openxmlformats-officedocument.presentationml.notesSlide+xml"/>
  <Override PartName="/ppt/embeddings/oleObject38.bin" ContentType="application/vnd.openxmlformats-officedocument.oleObject"/>
  <Override PartName="/ppt/notesSlides/notesSlide23.xml" ContentType="application/vnd.openxmlformats-officedocument.presentationml.notesSlide+xml"/>
  <Override PartName="/ppt/embeddings/oleObject39.bin" ContentType="application/vnd.openxmlformats-officedocument.oleObject"/>
  <Override PartName="/ppt/notesSlides/notesSlide24.xml" ContentType="application/vnd.openxmlformats-officedocument.presentationml.notesSlide+xml"/>
  <Override PartName="/ppt/embeddings/oleObject40.bin" ContentType="application/vnd.openxmlformats-officedocument.oleObject"/>
  <Override PartName="/ppt/notesSlides/notesSlide25.xml" ContentType="application/vnd.openxmlformats-officedocument.presentationml.notesSlide+xml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3" r:id="rId1"/>
  </p:sldMasterIdLst>
  <p:notesMasterIdLst>
    <p:notesMasterId r:id="rId29"/>
  </p:notesMasterIdLst>
  <p:sldIdLst>
    <p:sldId id="256" r:id="rId2"/>
    <p:sldId id="306" r:id="rId3"/>
    <p:sldId id="307" r:id="rId4"/>
    <p:sldId id="308" r:id="rId5"/>
    <p:sldId id="303" r:id="rId6"/>
    <p:sldId id="277" r:id="rId7"/>
    <p:sldId id="287" r:id="rId8"/>
    <p:sldId id="302" r:id="rId9"/>
    <p:sldId id="279" r:id="rId10"/>
    <p:sldId id="280" r:id="rId11"/>
    <p:sldId id="281" r:id="rId12"/>
    <p:sldId id="282" r:id="rId13"/>
    <p:sldId id="275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304" r:id="rId22"/>
    <p:sldId id="295" r:id="rId23"/>
    <p:sldId id="296" r:id="rId24"/>
    <p:sldId id="297" r:id="rId25"/>
    <p:sldId id="298" r:id="rId26"/>
    <p:sldId id="301" r:id="rId27"/>
    <p:sldId id="276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5pPr>
    <a:lvl6pPr marL="2286000" algn="l" defTabSz="457200" rtl="0" eaLnBrk="1" latinLnBrk="0" hangingPunct="1"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6pPr>
    <a:lvl7pPr marL="2743200" algn="l" defTabSz="457200" rtl="0" eaLnBrk="1" latinLnBrk="0" hangingPunct="1"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7pPr>
    <a:lvl8pPr marL="3200400" algn="l" defTabSz="457200" rtl="0" eaLnBrk="1" latinLnBrk="0" hangingPunct="1"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8pPr>
    <a:lvl9pPr marL="3657600" algn="l" defTabSz="457200" rtl="0" eaLnBrk="1" latinLnBrk="0" hangingPunct="1"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02" autoAdjust="0"/>
    <p:restoredTop sz="94660"/>
  </p:normalViewPr>
  <p:slideViewPr>
    <p:cSldViewPr>
      <p:cViewPr varScale="1">
        <p:scale>
          <a:sx n="94" d="100"/>
          <a:sy n="94" d="100"/>
        </p:scale>
        <p:origin x="-13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Relationship Id="rId2" Type="http://schemas.openxmlformats.org/officeDocument/2006/relationships/image" Target="../media/image50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1" Type="http://schemas.openxmlformats.org/officeDocument/2006/relationships/image" Target="../media/image51.emf"/><Relationship Id="rId2" Type="http://schemas.openxmlformats.org/officeDocument/2006/relationships/image" Target="../media/image5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Relationship Id="rId2" Type="http://schemas.openxmlformats.org/officeDocument/2006/relationships/image" Target="../media/image57.emf"/><Relationship Id="rId3" Type="http://schemas.openxmlformats.org/officeDocument/2006/relationships/image" Target="../media/image5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4" Type="http://schemas.openxmlformats.org/officeDocument/2006/relationships/image" Target="../media/image66.emf"/><Relationship Id="rId5" Type="http://schemas.openxmlformats.org/officeDocument/2006/relationships/image" Target="../media/image67.emf"/><Relationship Id="rId1" Type="http://schemas.openxmlformats.org/officeDocument/2006/relationships/image" Target="../media/image63.jpeg"/><Relationship Id="rId2" Type="http://schemas.openxmlformats.org/officeDocument/2006/relationships/image" Target="../media/image6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B6E8BC7E-D73D-1542-945D-973375574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89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9BE1CE-334D-1B45-AE45-B1E884F3EA9A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1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6A294-0B98-734B-B880-16557EAC8B3A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10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C07A11-A4D5-0B41-9FEF-E3BDBCA345A4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11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65B8F-CF08-644A-B772-0A57E2CF951C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12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6E03D2-64A1-3348-BEBD-657FD5697223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13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B3C8AE-FB2E-4343-8710-E770FBD35BE2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14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5095C2-0C80-9745-BCE6-DB2F07FCDB16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15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5DF358-2E46-1F4A-824A-2F70E3847DA7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16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FF4FE3-CF3E-5645-9A9A-6126D1729DC4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17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46ED49-8218-0A44-9ACD-61427484B2F7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18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5A8A21-B358-EA4D-87F4-4CC6AB551A82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19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365324-F32A-514E-8497-E5E0CF994DAE}" type="slidenum">
              <a:rPr lang="en-US"/>
              <a:pPr/>
              <a:t>2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AE9D27-B41B-D547-9A33-3F77E42F04A7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20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5A1950-B33D-9C49-9627-3AEA285444B6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22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3DBC1-6CEC-8C4D-A6FF-07F408B877C3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23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38A09-B2A3-AF45-9B4A-93AE8D6F2307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24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CFFF7D-D4B8-4C4C-B484-32342A57386F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25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F92350-6D76-3B4B-B270-90DC21B0E2DB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26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86034D-9243-6C4C-8718-79DDC0E32EF3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27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7A0983-88D9-1340-8C6D-EE3AAF19D228}" type="slidenum">
              <a:rPr lang="en-US"/>
              <a:pPr/>
              <a:t>3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F1F80E-88ED-8C44-8E72-77438DCA4B86}" type="slidenum">
              <a:rPr lang="en-US"/>
              <a:pPr/>
              <a:t>4</a:t>
            </a:fld>
            <a:endParaRPr lang="en-US"/>
          </a:p>
        </p:txBody>
      </p:sp>
      <p:sp>
        <p:nvSpPr>
          <p:cNvPr id="6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588142-20EC-D447-B8BE-8FEE73E5D1E7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5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35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48EB3-A603-E548-B9C8-9E67552248E3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6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56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937C8B-E9A7-7B4A-8BF1-48BDDBBAF770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7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E820CD-FF84-834B-AABD-AA2A6CEE4D18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8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AC971D-3A14-064D-8E6F-7F021D633951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9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AF1D4-CD15-D942-8D8D-72457BEC9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653D1-C3D3-C247-A56D-3A8481B21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457200"/>
            <a:ext cx="19240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457200"/>
            <a:ext cx="56197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E3DC2-5344-5F46-A0D3-9A7000922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170E1-C9A1-9E4F-8B36-4EF1B9B27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03803-B377-834E-B015-E98752B5A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752600"/>
            <a:ext cx="3771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752600"/>
            <a:ext cx="3771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39CC3-0A2F-7F44-8D34-310681B5E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A4D9C-24D0-9E4A-9B3A-A21C57461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AB2CB-CC17-D248-96C7-AB0C2AAD4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DD858-A32E-1643-A838-B995E28C7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54210-3286-1945-A185-426C3B135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F5207-7732-D747-9B8B-E4E79E4E6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6" Type="http://schemas.openxmlformats.org/officeDocument/2006/relationships/image" Target="../media/image4.jpeg"/><Relationship Id="rId17" Type="http://schemas.openxmlformats.org/officeDocument/2006/relationships/image" Target="../media/image5.jpeg"/><Relationship Id="rId18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457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52600"/>
            <a:ext cx="7696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C1B42AF7-8E0C-DB4A-A92B-C1B4AC74A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6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32.png"/><Relationship Id="rId5" Type="http://schemas.openxmlformats.org/officeDocument/2006/relationships/oleObject" Target="../embeddings/oleObject16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3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33.emf"/><Relationship Id="rId6" Type="http://schemas.openxmlformats.org/officeDocument/2006/relationships/image" Target="../media/image35.png"/><Relationship Id="rId7" Type="http://schemas.openxmlformats.org/officeDocument/2006/relationships/oleObject" Target="../embeddings/oleObject19.bin"/><Relationship Id="rId8" Type="http://schemas.openxmlformats.org/officeDocument/2006/relationships/image" Target="../media/image3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37.jpeg"/><Relationship Id="rId5" Type="http://schemas.openxmlformats.org/officeDocument/2006/relationships/oleObject" Target="../embeddings/oleObject20.bin"/><Relationship Id="rId6" Type="http://schemas.openxmlformats.org/officeDocument/2006/relationships/image" Target="../media/image3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38.e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39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42.png"/><Relationship Id="rId5" Type="http://schemas.openxmlformats.org/officeDocument/2006/relationships/image" Target="../media/image43.jpeg"/><Relationship Id="rId6" Type="http://schemas.openxmlformats.org/officeDocument/2006/relationships/oleObject" Target="../embeddings/oleObject23.bin"/><Relationship Id="rId7" Type="http://schemas.openxmlformats.org/officeDocument/2006/relationships/image" Target="../media/image40.emf"/><Relationship Id="rId8" Type="http://schemas.openxmlformats.org/officeDocument/2006/relationships/oleObject" Target="../embeddings/oleObject24.bin"/><Relationship Id="rId9" Type="http://schemas.openxmlformats.org/officeDocument/2006/relationships/image" Target="../media/image41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45.jpeg"/><Relationship Id="rId5" Type="http://schemas.openxmlformats.org/officeDocument/2006/relationships/oleObject" Target="../embeddings/oleObject25.bin"/><Relationship Id="rId6" Type="http://schemas.openxmlformats.org/officeDocument/2006/relationships/image" Target="../media/image44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47.jpeg"/><Relationship Id="rId5" Type="http://schemas.openxmlformats.org/officeDocument/2006/relationships/oleObject" Target="../embeddings/oleObject26.bin"/><Relationship Id="rId6" Type="http://schemas.openxmlformats.org/officeDocument/2006/relationships/image" Target="../media/image4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42.png"/><Relationship Id="rId5" Type="http://schemas.openxmlformats.org/officeDocument/2006/relationships/oleObject" Target="../embeddings/oleObject27.bin"/><Relationship Id="rId6" Type="http://schemas.openxmlformats.org/officeDocument/2006/relationships/image" Target="../media/image48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49.emf"/><Relationship Id="rId6" Type="http://schemas.openxmlformats.org/officeDocument/2006/relationships/oleObject" Target="../embeddings/oleObject29.bin"/><Relationship Id="rId7" Type="http://schemas.openxmlformats.org/officeDocument/2006/relationships/image" Target="../media/image50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9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51.emf"/><Relationship Id="rId6" Type="http://schemas.openxmlformats.org/officeDocument/2006/relationships/oleObject" Target="../embeddings/oleObject31.bin"/><Relationship Id="rId7" Type="http://schemas.openxmlformats.org/officeDocument/2006/relationships/image" Target="../media/image52.emf"/><Relationship Id="rId8" Type="http://schemas.openxmlformats.org/officeDocument/2006/relationships/oleObject" Target="../embeddings/oleObject32.bin"/><Relationship Id="rId9" Type="http://schemas.openxmlformats.org/officeDocument/2006/relationships/image" Target="../media/image53.emf"/><Relationship Id="rId10" Type="http://schemas.openxmlformats.org/officeDocument/2006/relationships/oleObject" Target="../embeddings/oleObject33.bin"/><Relationship Id="rId11" Type="http://schemas.openxmlformats.org/officeDocument/2006/relationships/image" Target="../media/image54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55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35.bin"/><Relationship Id="rId5" Type="http://schemas.openxmlformats.org/officeDocument/2006/relationships/image" Target="../media/image56.e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57.emf"/><Relationship Id="rId8" Type="http://schemas.openxmlformats.org/officeDocument/2006/relationships/oleObject" Target="../embeddings/oleObject37.bin"/><Relationship Id="rId9" Type="http://schemas.openxmlformats.org/officeDocument/2006/relationships/image" Target="../media/image58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47.jpeg"/><Relationship Id="rId5" Type="http://schemas.openxmlformats.org/officeDocument/2006/relationships/oleObject" Target="../embeddings/oleObject38.bin"/><Relationship Id="rId6" Type="http://schemas.openxmlformats.org/officeDocument/2006/relationships/image" Target="../media/image59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61.jpeg"/><Relationship Id="rId5" Type="http://schemas.openxmlformats.org/officeDocument/2006/relationships/oleObject" Target="../embeddings/oleObject39.bin"/><Relationship Id="rId6" Type="http://schemas.openxmlformats.org/officeDocument/2006/relationships/image" Target="../media/image60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62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4.bin"/><Relationship Id="rId12" Type="http://schemas.openxmlformats.org/officeDocument/2006/relationships/image" Target="../media/image67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41.bin"/><Relationship Id="rId5" Type="http://schemas.openxmlformats.org/officeDocument/2006/relationships/image" Target="../media/image64.emf"/><Relationship Id="rId6" Type="http://schemas.openxmlformats.org/officeDocument/2006/relationships/image" Target="../media/image63.jpeg"/><Relationship Id="rId7" Type="http://schemas.openxmlformats.org/officeDocument/2006/relationships/oleObject" Target="../embeddings/oleObject42.bin"/><Relationship Id="rId8" Type="http://schemas.openxmlformats.org/officeDocument/2006/relationships/image" Target="../media/image65.emf"/><Relationship Id="rId9" Type="http://schemas.openxmlformats.org/officeDocument/2006/relationships/oleObject" Target="../embeddings/oleObject43.bin"/><Relationship Id="rId10" Type="http://schemas.openxmlformats.org/officeDocument/2006/relationships/image" Target="../media/image6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0.emf"/><Relationship Id="rId6" Type="http://schemas.openxmlformats.org/officeDocument/2006/relationships/image" Target="../media/image14.jpeg"/><Relationship Id="rId7" Type="http://schemas.openxmlformats.org/officeDocument/2006/relationships/oleObject" Target="../embeddings/oleObject3.bin"/><Relationship Id="rId8" Type="http://schemas.openxmlformats.org/officeDocument/2006/relationships/image" Target="../media/image11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5.emf"/><Relationship Id="rId6" Type="http://schemas.openxmlformats.org/officeDocument/2006/relationships/image" Target="../media/image9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7.emf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oleObject" Target="../embeddings/oleObject8.bin"/><Relationship Id="rId9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21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22.emf"/><Relationship Id="rId8" Type="http://schemas.openxmlformats.org/officeDocument/2006/relationships/image" Target="../media/image19.jpe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5.png"/><Relationship Id="rId5" Type="http://schemas.openxmlformats.org/officeDocument/2006/relationships/oleObject" Target="../embeddings/oleObject11.bin"/><Relationship Id="rId6" Type="http://schemas.openxmlformats.org/officeDocument/2006/relationships/image" Target="../media/image23.emf"/><Relationship Id="rId7" Type="http://schemas.openxmlformats.org/officeDocument/2006/relationships/image" Target="../media/image26.jpeg"/><Relationship Id="rId8" Type="http://schemas.openxmlformats.org/officeDocument/2006/relationships/oleObject" Target="../embeddings/oleObject12.bin"/><Relationship Id="rId9" Type="http://schemas.openxmlformats.org/officeDocument/2006/relationships/image" Target="../media/image2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2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kumimoji="0" lang="en-US" dirty="0" smtClean="0"/>
              <a:t>Chapter 30</a:t>
            </a:r>
            <a:endParaRPr kumimoji="0"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kumimoji="0" lang="en-US" dirty="0" smtClean="0"/>
              <a:t>Inductance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sz="3800"/>
              <a:t>Magnetic and Electric energy density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3581400" y="2057400"/>
          <a:ext cx="1754188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0" name="Equation" r:id="rId4" imgW="787400" imgH="838200" progId="">
                  <p:embed/>
                </p:oleObj>
              </mc:Choice>
              <mc:Fallback>
                <p:oleObj name="Equation" r:id="rId4" imgW="787400" imgH="838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057400"/>
                        <a:ext cx="1754188" cy="186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838200"/>
          </a:xfrm>
        </p:spPr>
        <p:txBody>
          <a:bodyPr/>
          <a:lstStyle/>
          <a:p>
            <a:pPr eaLnBrk="1" hangingPunct="1"/>
            <a:r>
              <a:rPr kumimoji="0" lang="en-US"/>
              <a:t>Mutual Inductance </a:t>
            </a:r>
          </a:p>
        </p:txBody>
      </p:sp>
      <p:pic>
        <p:nvPicPr>
          <p:cNvPr id="34821" name="Picture 3" descr="F30_2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1988" y="1219200"/>
            <a:ext cx="3249612" cy="524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1136650" y="1311275"/>
            <a:ext cx="4143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Coil 2 with respect to 1:</a:t>
            </a: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933575" y="2133600"/>
          <a:ext cx="1541463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3" name="Equation" r:id="rId5" imgW="698500" imgH="431800" progId="">
                  <p:embed/>
                </p:oleObj>
              </mc:Choice>
              <mc:Fallback>
                <p:oleObj name="Equation" r:id="rId5" imgW="698500" imgH="431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5" y="2133600"/>
                        <a:ext cx="1541463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1449388" y="3838575"/>
          <a:ext cx="3278187" cy="18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4" name="Equation" r:id="rId7" imgW="1485900" imgH="838200" progId="">
                  <p:embed/>
                </p:oleObj>
              </mc:Choice>
              <mc:Fallback>
                <p:oleObj name="Equation" r:id="rId7" imgW="1485900" imgH="8382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3838575"/>
                        <a:ext cx="3278187" cy="184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696200" cy="838200"/>
          </a:xfrm>
        </p:spPr>
        <p:txBody>
          <a:bodyPr/>
          <a:lstStyle/>
          <a:p>
            <a:pPr eaLnBrk="1" hangingPunct="1"/>
            <a:r>
              <a:rPr kumimoji="0" lang="en-US">
                <a:solidFill>
                  <a:schemeClr val="tx1"/>
                </a:solidFill>
              </a:rPr>
              <a:t>Coil 1 with respect to 2:</a:t>
            </a: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1566863" y="1143000"/>
          <a:ext cx="3114675" cy="223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1" name="Equation" r:id="rId4" imgW="1485900" imgH="1066800" progId="">
                  <p:embed/>
                </p:oleObj>
              </mc:Choice>
              <mc:Fallback>
                <p:oleObj name="Equation" r:id="rId4" imgW="1485900" imgH="1066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6863" y="1143000"/>
                        <a:ext cx="3114675" cy="2236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9" name="Picture 4" descr="F30_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92750" y="1981200"/>
            <a:ext cx="305276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1892300" y="4191000"/>
          <a:ext cx="1676400" cy="167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2" name="Equation" r:id="rId7" imgW="800100" imgH="800100" progId="">
                  <p:embed/>
                </p:oleObj>
              </mc:Choice>
              <mc:Fallback>
                <p:oleObj name="Equation" r:id="rId7" imgW="800100" imgH="8001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4191000"/>
                        <a:ext cx="1676400" cy="16779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838200"/>
          </a:xfrm>
        </p:spPr>
        <p:txBody>
          <a:bodyPr/>
          <a:lstStyle/>
          <a:p>
            <a:pPr eaLnBrk="1" hangingPunct="1"/>
            <a:r>
              <a:rPr kumimoji="0" lang="en-US"/>
              <a:t>Example</a:t>
            </a:r>
          </a:p>
        </p:txBody>
      </p:sp>
      <p:pic>
        <p:nvPicPr>
          <p:cNvPr id="38916" name="Picture 3" descr="F30_2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1066800"/>
            <a:ext cx="48291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1143000" y="1524000"/>
          <a:ext cx="24638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4" name="Equation" r:id="rId5" imgW="1130300" imgH="457200" progId="">
                  <p:embed/>
                </p:oleObj>
              </mc:Choice>
              <mc:Fallback>
                <p:oleObj name="Equation" r:id="rId5" imgW="1130300" imgH="457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24000"/>
                        <a:ext cx="246380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838200" y="3276600"/>
            <a:ext cx="40386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500"/>
              <a:t>Note that this equation is only true for a flat coil, not true for solenoid (which you will derive in the homework)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/>
              <a:t>Reminder:</a:t>
            </a:r>
            <a:br>
              <a:rPr kumimoji="0" lang="en-US"/>
            </a:br>
            <a:r>
              <a:rPr kumimoji="0" lang="en-US"/>
              <a:t>Magnetic and Electric energy</a:t>
            </a: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676400" y="2057400"/>
          <a:ext cx="1754188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7" name="Equation" r:id="rId4" imgW="787400" imgH="838200" progId="">
                  <p:embed/>
                </p:oleObj>
              </mc:Choice>
              <mc:Fallback>
                <p:oleObj name="Equation" r:id="rId4" imgW="787400" imgH="838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057400"/>
                        <a:ext cx="1754188" cy="186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4829175" y="2176463"/>
          <a:ext cx="1697038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8" name="Equation" r:id="rId6" imgW="762000" imgH="800100" progId="">
                  <p:embed/>
                </p:oleObj>
              </mc:Choice>
              <mc:Fallback>
                <p:oleObj name="Equation" r:id="rId6" imgW="762000" imgH="8001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9175" y="2176463"/>
                        <a:ext cx="1697038" cy="178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Electromagnetic Oscillations</a:t>
            </a:r>
          </a:p>
        </p:txBody>
      </p:sp>
      <p:pic>
        <p:nvPicPr>
          <p:cNvPr id="43013" name="Picture 3" descr="LC0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447800"/>
            <a:ext cx="419100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4" descr="LCPhot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1371600"/>
            <a:ext cx="27114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1219200" y="5410200"/>
          <a:ext cx="23288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5" name="Equation" r:id="rId6" imgW="698500" imgH="228600" progId="">
                  <p:embed/>
                </p:oleObj>
              </mc:Choice>
              <mc:Fallback>
                <p:oleObj name="Equation" r:id="rId6" imgW="698500" imgH="228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410200"/>
                        <a:ext cx="232886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5257800" y="5181600"/>
          <a:ext cx="2460625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6" name="Equation" r:id="rId8" imgW="711200" imgH="406400" progId="">
                  <p:embed/>
                </p:oleObj>
              </mc:Choice>
              <mc:Fallback>
                <p:oleObj name="Equation" r:id="rId8" imgW="711200" imgH="4064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181600"/>
                        <a:ext cx="2460625" cy="140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696200" cy="685800"/>
          </a:xfrm>
        </p:spPr>
        <p:txBody>
          <a:bodyPr/>
          <a:lstStyle/>
          <a:p>
            <a:pPr eaLnBrk="1" hangingPunct="1"/>
            <a:r>
              <a:rPr lang="en-US"/>
              <a:t>Electromagnetic Oscillations</a:t>
            </a:r>
          </a:p>
        </p:txBody>
      </p:sp>
      <p:pic>
        <p:nvPicPr>
          <p:cNvPr id="45060" name="Picture 3" descr="F31_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517650"/>
            <a:ext cx="830580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2895600" y="3505200"/>
          <a:ext cx="3935413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8" name="Equation" r:id="rId5" imgW="2057400" imgH="393700" progId="">
                  <p:embed/>
                </p:oleObj>
              </mc:Choice>
              <mc:Fallback>
                <p:oleObj name="Equation" r:id="rId5" imgW="2057400" imgH="3937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505200"/>
                        <a:ext cx="3935413" cy="7524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696200" cy="838200"/>
          </a:xfrm>
        </p:spPr>
        <p:txBody>
          <a:bodyPr/>
          <a:lstStyle/>
          <a:p>
            <a:pPr eaLnBrk="1" hangingPunct="1"/>
            <a:r>
              <a:rPr lang="en-US"/>
              <a:t>Energy conservation</a:t>
            </a:r>
          </a:p>
        </p:txBody>
      </p:sp>
      <p:pic>
        <p:nvPicPr>
          <p:cNvPr id="47108" name="Picture 3" descr="F31_0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2286000"/>
            <a:ext cx="4724400" cy="389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2643188" y="1066800"/>
          <a:ext cx="393541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6" name="Equation" r:id="rId5" imgW="2057400" imgH="393700" progId="">
                  <p:embed/>
                </p:oleObj>
              </mc:Choice>
              <mc:Fallback>
                <p:oleObj name="Equation" r:id="rId5" imgW="2057400" imgH="3937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1066800"/>
                        <a:ext cx="3935412" cy="7524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696200" cy="685800"/>
          </a:xfrm>
        </p:spPr>
        <p:txBody>
          <a:bodyPr/>
          <a:lstStyle/>
          <a:p>
            <a:pPr eaLnBrk="1" hangingPunct="1"/>
            <a:r>
              <a:rPr lang="en-US"/>
              <a:t>Going around the loop</a:t>
            </a:r>
          </a:p>
        </p:txBody>
      </p:sp>
      <p:pic>
        <p:nvPicPr>
          <p:cNvPr id="49156" name="Picture 3" descr="LC0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1981200"/>
            <a:ext cx="419100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1127125" y="731838"/>
          <a:ext cx="5138738" cy="544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4" name="Equation" r:id="rId5" imgW="1955800" imgH="2070100" progId="">
                  <p:embed/>
                </p:oleObj>
              </mc:Choice>
              <mc:Fallback>
                <p:oleObj name="Equation" r:id="rId5" imgW="1955800" imgH="20701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25" y="731838"/>
                        <a:ext cx="5138738" cy="544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696200" cy="838200"/>
          </a:xfrm>
        </p:spPr>
        <p:txBody>
          <a:bodyPr/>
          <a:lstStyle/>
          <a:p>
            <a:pPr eaLnBrk="1" hangingPunct="1"/>
            <a:r>
              <a:rPr lang="en-US"/>
              <a:t>Simple Harmonic Oscillator</a:t>
            </a:r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2347913" y="911225"/>
          <a:ext cx="4448175" cy="217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7" name="Equation" r:id="rId4" imgW="2184400" imgH="1066800" progId="">
                  <p:embed/>
                </p:oleObj>
              </mc:Choice>
              <mc:Fallback>
                <p:oleObj name="Equation" r:id="rId4" imgW="2184400" imgH="1066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913" y="911225"/>
                        <a:ext cx="4448175" cy="217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2971800" y="3276600"/>
          <a:ext cx="2019300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8" name="Equation" r:id="rId6" imgW="787400" imgH="419100" progId="">
                  <p:embed/>
                </p:oleObj>
              </mc:Choice>
              <mc:Fallback>
                <p:oleObj name="Equation" r:id="rId6" imgW="787400" imgH="4191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276600"/>
                        <a:ext cx="2019300" cy="10747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472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This is the same equation as all other simple harmonic oscillators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447"/>
            <a:ext cx="7696200" cy="914400"/>
          </a:xfrm>
        </p:spPr>
        <p:txBody>
          <a:bodyPr/>
          <a:lstStyle/>
          <a:p>
            <a:pPr eaLnBrk="1" hangingPunct="1"/>
            <a:r>
              <a:rPr kumimoji="0" lang="en-US"/>
              <a:t>Inductor and Inductance</a:t>
            </a:r>
          </a:p>
        </p:txBody>
      </p:sp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1143000" y="838200"/>
            <a:ext cx="55419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Capacitor: store electric energy</a:t>
            </a:r>
          </a:p>
          <a:p>
            <a:r>
              <a:rPr lang="en-US" dirty="0"/>
              <a:t>Inductor: store magnetic energy</a:t>
            </a:r>
          </a:p>
        </p:txBody>
      </p:sp>
      <p:pic>
        <p:nvPicPr>
          <p:cNvPr id="60421" name="Picture 4" descr="CP30_0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362200"/>
            <a:ext cx="3179763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04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008397"/>
              </p:ext>
            </p:extLst>
          </p:nvPr>
        </p:nvGraphicFramePr>
        <p:xfrm>
          <a:off x="1066800" y="2057400"/>
          <a:ext cx="4484687" cy="2492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5" imgW="1943100" imgH="1079500" progId="Equation.3">
                  <p:embed/>
                </p:oleObj>
              </mc:Choice>
              <mc:Fallback>
                <p:oleObj name="Equation" r:id="rId5" imgW="1943100" imgH="1079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057400"/>
                        <a:ext cx="4484687" cy="2492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1143000" y="4724400"/>
            <a:ext cx="7550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Measure how effective it is at trapping magnetic energy</a:t>
            </a:r>
          </a:p>
        </p:txBody>
      </p:sp>
    </p:spTree>
    <p:extLst>
      <p:ext uri="{BB962C8B-B14F-4D97-AF65-F5344CB8AC3E}">
        <p14:creationId xmlns:p14="http://schemas.microsoft.com/office/powerpoint/2010/main" val="2670068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696200" cy="762000"/>
          </a:xfrm>
        </p:spPr>
        <p:txBody>
          <a:bodyPr/>
          <a:lstStyle/>
          <a:p>
            <a:pPr eaLnBrk="1" hangingPunct="1"/>
            <a:r>
              <a:rPr lang="en-US"/>
              <a:t>Solution</a:t>
            </a: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3505200" y="914400"/>
          <a:ext cx="2019300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5" name="Equation" r:id="rId4" imgW="787400" imgH="419100" progId="">
                  <p:embed/>
                </p:oleObj>
              </mc:Choice>
              <mc:Fallback>
                <p:oleObj name="Equation" r:id="rId4" imgW="787400" imgH="4191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914400"/>
                        <a:ext cx="2019300" cy="10747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3"/>
          <p:cNvGraphicFramePr>
            <a:graphicFrameLocks noChangeAspect="1"/>
          </p:cNvGraphicFramePr>
          <p:nvPr/>
        </p:nvGraphicFramePr>
        <p:xfrm>
          <a:off x="850900" y="2100263"/>
          <a:ext cx="746601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6" name="Equation" r:id="rId6" imgW="2755900" imgH="228600" progId="">
                  <p:embed/>
                </p:oleObj>
              </mc:Choice>
              <mc:Fallback>
                <p:oleObj name="Equation" r:id="rId6" imgW="2755900" imgH="2286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2100263"/>
                        <a:ext cx="7466013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4"/>
          <p:cNvGraphicFramePr>
            <a:graphicFrameLocks noChangeAspect="1"/>
          </p:cNvGraphicFramePr>
          <p:nvPr/>
        </p:nvGraphicFramePr>
        <p:xfrm>
          <a:off x="1055688" y="2709863"/>
          <a:ext cx="4235450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7" name="Equation" r:id="rId8" imgW="1562100" imgH="647700" progId="">
                  <p:embed/>
                </p:oleObj>
              </mc:Choice>
              <mc:Fallback>
                <p:oleObj name="Equation" r:id="rId8" imgW="1562100" imgH="6477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2709863"/>
                        <a:ext cx="4235450" cy="175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5"/>
          <p:cNvGraphicFramePr>
            <a:graphicFrameLocks noChangeAspect="1"/>
          </p:cNvGraphicFramePr>
          <p:nvPr/>
        </p:nvGraphicFramePr>
        <p:xfrm>
          <a:off x="1016000" y="4613275"/>
          <a:ext cx="7572375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8" name="Equation" r:id="rId10" imgW="2794000" imgH="457200" progId="">
                  <p:embed/>
                </p:oleObj>
              </mc:Choice>
              <mc:Fallback>
                <p:oleObj name="Equation" r:id="rId10" imgW="2794000" imgH="4572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4613275"/>
                        <a:ext cx="7572375" cy="123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696200" cy="1143000"/>
          </a:xfrm>
        </p:spPr>
        <p:txBody>
          <a:bodyPr/>
          <a:lstStyle/>
          <a:p>
            <a:r>
              <a:rPr lang="en-US" dirty="0" err="1" smtClean="0"/>
              <a:t>MasteringPhysics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3716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HW 30, the question “Oscillations in an LC circuit” Part C, use instead: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66800" y="2362200"/>
          <a:ext cx="1143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4" name="Equation" r:id="rId3" imgW="533400" imgH="355600" progId="Equation.3">
                  <p:embed/>
                </p:oleObj>
              </mc:Choice>
              <mc:Fallback>
                <p:oleObj name="Equation" r:id="rId3" imgW="5334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362200"/>
                        <a:ext cx="11430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3429000"/>
            <a:ext cx="769167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Reason: They wanted you to look at the magnitude of the current only, and without the minus sign I would have been negative.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696200" cy="685800"/>
          </a:xfrm>
        </p:spPr>
        <p:txBody>
          <a:bodyPr/>
          <a:lstStyle/>
          <a:p>
            <a:pPr eaLnBrk="1" hangingPunct="1"/>
            <a:r>
              <a:rPr lang="en-US"/>
              <a:t>Energy</a:t>
            </a:r>
          </a:p>
        </p:txBody>
      </p:sp>
      <p:graphicFrame>
        <p:nvGraphicFramePr>
          <p:cNvPr id="8195" name="Object 2"/>
          <p:cNvGraphicFramePr>
            <a:graphicFrameLocks noChangeAspect="1"/>
          </p:cNvGraphicFramePr>
          <p:nvPr/>
        </p:nvGraphicFramePr>
        <p:xfrm>
          <a:off x="2197100" y="673100"/>
          <a:ext cx="376078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8" name="Equation" r:id="rId4" imgW="1752600" imgH="431800" progId="">
                  <p:embed/>
                </p:oleObj>
              </mc:Choice>
              <mc:Fallback>
                <p:oleObj name="Equation" r:id="rId4" imgW="1752600" imgH="431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673100"/>
                        <a:ext cx="3760788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3"/>
          <p:cNvGraphicFramePr>
            <a:graphicFrameLocks noChangeAspect="1"/>
          </p:cNvGraphicFramePr>
          <p:nvPr/>
        </p:nvGraphicFramePr>
        <p:xfrm>
          <a:off x="2170113" y="1890713"/>
          <a:ext cx="4883150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9" name="Equation" r:id="rId6" imgW="2247900" imgH="1270000" progId="">
                  <p:embed/>
                </p:oleObj>
              </mc:Choice>
              <mc:Fallback>
                <p:oleObj name="Equation" r:id="rId6" imgW="2247900" imgH="12700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113" y="1890713"/>
                        <a:ext cx="4883150" cy="276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4"/>
          <p:cNvGraphicFramePr>
            <a:graphicFrameLocks noChangeAspect="1"/>
          </p:cNvGraphicFramePr>
          <p:nvPr/>
        </p:nvGraphicFramePr>
        <p:xfrm>
          <a:off x="1897063" y="4787900"/>
          <a:ext cx="436086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0" name="Equation" r:id="rId8" imgW="2032000" imgH="431800" progId="">
                  <p:embed/>
                </p:oleObj>
              </mc:Choice>
              <mc:Fallback>
                <p:oleObj name="Equation" r:id="rId8" imgW="2032000" imgH="4318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063" y="4787900"/>
                        <a:ext cx="4360862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696200" cy="838200"/>
          </a:xfrm>
        </p:spPr>
        <p:txBody>
          <a:bodyPr/>
          <a:lstStyle/>
          <a:p>
            <a:pPr eaLnBrk="1" hangingPunct="1"/>
            <a:r>
              <a:rPr lang="en-US"/>
              <a:t>Energy conservation</a:t>
            </a:r>
          </a:p>
        </p:txBody>
      </p:sp>
      <p:pic>
        <p:nvPicPr>
          <p:cNvPr id="57348" name="Picture 3" descr="F31_0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2286000"/>
            <a:ext cx="4724400" cy="389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677" name="Object 2"/>
          <p:cNvGraphicFramePr>
            <a:graphicFrameLocks noChangeAspect="1"/>
          </p:cNvGraphicFramePr>
          <p:nvPr/>
        </p:nvGraphicFramePr>
        <p:xfrm>
          <a:off x="2286000" y="1052513"/>
          <a:ext cx="4360863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6" name="Equation" r:id="rId5" imgW="2032000" imgH="431800" progId="">
                  <p:embed/>
                </p:oleObj>
              </mc:Choice>
              <mc:Fallback>
                <p:oleObj name="Equation" r:id="rId5" imgW="2032000" imgH="431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052513"/>
                        <a:ext cx="4360863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696200" cy="838200"/>
          </a:xfrm>
        </p:spPr>
        <p:txBody>
          <a:bodyPr/>
          <a:lstStyle/>
          <a:p>
            <a:pPr eaLnBrk="1" hangingPunct="1"/>
            <a:r>
              <a:rPr lang="en-US"/>
              <a:t>Damped Oscillations</a:t>
            </a:r>
          </a:p>
        </p:txBody>
      </p:sp>
      <p:pic>
        <p:nvPicPr>
          <p:cNvPr id="59396" name="Picture 3" descr="F31_0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3048000"/>
            <a:ext cx="25273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990600" y="838200"/>
            <a:ext cx="60928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Energy is dissipated by the resistor</a:t>
            </a:r>
          </a:p>
        </p:txBody>
      </p:sp>
      <p:sp>
        <p:nvSpPr>
          <p:cNvPr id="59398" name="Rectangle 5"/>
          <p:cNvSpPr>
            <a:spLocks noChangeArrowheads="1"/>
          </p:cNvSpPr>
          <p:nvPr/>
        </p:nvSpPr>
        <p:spPr bwMode="auto">
          <a:xfrm>
            <a:off x="1143000" y="1600200"/>
            <a:ext cx="40608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Going around the loop:</a:t>
            </a: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1127125" y="2057400"/>
          <a:ext cx="5138738" cy="430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4" name="Equation" r:id="rId5" imgW="1955800" imgH="1638300" progId="">
                  <p:embed/>
                </p:oleObj>
              </mc:Choice>
              <mc:Fallback>
                <p:oleObj name="Equation" r:id="rId5" imgW="1955800" imgH="16383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25" y="2057400"/>
                        <a:ext cx="5138738" cy="430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696200" cy="762000"/>
          </a:xfrm>
        </p:spPr>
        <p:txBody>
          <a:bodyPr/>
          <a:lstStyle/>
          <a:p>
            <a:pPr eaLnBrk="1" hangingPunct="1"/>
            <a:r>
              <a:rPr lang="en-US"/>
              <a:t>Solution (damped)</a:t>
            </a: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1295400" y="1127125"/>
          <a:ext cx="4603750" cy="253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2" name="Equation" r:id="rId4" imgW="1752600" imgH="965200" progId="">
                  <p:embed/>
                </p:oleObj>
              </mc:Choice>
              <mc:Fallback>
                <p:oleObj name="Equation" r:id="rId4" imgW="1752600" imgH="965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127125"/>
                        <a:ext cx="4603750" cy="253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1752600" y="3657600"/>
            <a:ext cx="2590800" cy="1295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34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685800"/>
          </a:xfrm>
        </p:spPr>
        <p:txBody>
          <a:bodyPr/>
          <a:lstStyle/>
          <a:p>
            <a:pPr eaLnBrk="1" hangingPunct="1"/>
            <a:r>
              <a:rPr lang="en-US"/>
              <a:t>(Natural) Frequency, Period, etc…</a:t>
            </a:r>
          </a:p>
        </p:txBody>
      </p:sp>
      <p:graphicFrame>
        <p:nvGraphicFramePr>
          <p:cNvPr id="63490" name="Object 2" descr="Water droplets"/>
          <p:cNvGraphicFramePr>
            <a:graphicFrameLocks noChangeAspect="1"/>
          </p:cNvGraphicFramePr>
          <p:nvPr/>
        </p:nvGraphicFramePr>
        <p:xfrm>
          <a:off x="2755900" y="862013"/>
          <a:ext cx="352742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5" name="Equation" r:id="rId4" imgW="1244600" imgH="228600" progId="">
                  <p:embed/>
                </p:oleObj>
              </mc:Choice>
              <mc:Fallback>
                <p:oleObj name="Equation" r:id="rId4" imgW="1244600" imgH="228600" progId="">
                  <p:embed/>
                  <p:pic>
                    <p:nvPicPr>
                      <p:cNvPr id="0" name="Picture 2" descr="Water droplets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862013"/>
                        <a:ext cx="3527425" cy="649287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5715000" y="4953000"/>
          <a:ext cx="3048000" cy="165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6" name="Equation" r:id="rId7" imgW="1498600" imgH="812800" progId="">
                  <p:embed/>
                </p:oleObj>
              </mc:Choice>
              <mc:Fallback>
                <p:oleObj name="Equation" r:id="rId7" imgW="1498600" imgH="8128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953000"/>
                        <a:ext cx="3048000" cy="165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1905000" y="3810000"/>
          <a:ext cx="228600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7" name="Equation" r:id="rId9" imgW="863600" imgH="355600" progId="Equation.3">
                  <p:embed/>
                </p:oleObj>
              </mc:Choice>
              <mc:Fallback>
                <p:oleObj name="Equation" r:id="rId9" imgW="863600" imgH="355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810000"/>
                        <a:ext cx="2286000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1828800" y="1905000"/>
          <a:ext cx="531336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8" name="Equation" r:id="rId11" imgW="2235200" imgH="673100" progId="Equation.3">
                  <p:embed/>
                </p:oleObj>
              </mc:Choice>
              <mc:Fallback>
                <p:oleObj name="Equation" r:id="rId11" imgW="2235200" imgH="6731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905000"/>
                        <a:ext cx="5313363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kumimoji="0"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kumimoji="0" lang="en-US"/>
              <a:t>Inductance of a solenoid</a:t>
            </a: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892108"/>
              </p:ext>
            </p:extLst>
          </p:nvPr>
        </p:nvGraphicFramePr>
        <p:xfrm>
          <a:off x="1371600" y="1447800"/>
          <a:ext cx="15938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2" name="Equation" r:id="rId4" imgW="609600" imgH="393700" progId="Equation.3">
                  <p:embed/>
                </p:oleObj>
              </mc:Choice>
              <mc:Fallback>
                <p:oleObj name="Equation" r:id="rId4" imgW="609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447800"/>
                        <a:ext cx="159385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471" name="Picture 4" descr="A4soleni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1676400"/>
            <a:ext cx="3782062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2" name="Line 5"/>
          <p:cNvSpPr>
            <a:spLocks noChangeShapeType="1"/>
          </p:cNvSpPr>
          <p:nvPr/>
        </p:nvSpPr>
        <p:spPr bwMode="auto">
          <a:xfrm>
            <a:off x="8153400" y="2590800"/>
            <a:ext cx="0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3" name="Rectangle 6"/>
          <p:cNvSpPr>
            <a:spLocks noChangeArrowheads="1"/>
          </p:cNvSpPr>
          <p:nvPr/>
        </p:nvSpPr>
        <p:spPr bwMode="auto">
          <a:xfrm>
            <a:off x="8153400" y="3581400"/>
            <a:ext cx="300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>
                <a:latin typeface="Brush Script MT" charset="0"/>
              </a:rPr>
              <a:t>l</a:t>
            </a:r>
            <a:endParaRPr lang="en-US" sz="4000"/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1139825" y="914400"/>
          <a:ext cx="68611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3" name="Equation" r:id="rId7" imgW="2616200" imgH="203200" progId="">
                  <p:embed/>
                </p:oleObj>
              </mc:Choice>
              <mc:Fallback>
                <p:oleObj name="Equation" r:id="rId7" imgW="2616200" imgH="203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825" y="914400"/>
                        <a:ext cx="68611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1785"/>
              </p:ext>
            </p:extLst>
          </p:nvPr>
        </p:nvGraphicFramePr>
        <p:xfrm>
          <a:off x="1219200" y="2514600"/>
          <a:ext cx="229076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4" name="Equation" r:id="rId9" imgW="800100" imgH="203200" progId="Equation.3">
                  <p:embed/>
                </p:oleObj>
              </mc:Choice>
              <mc:Fallback>
                <p:oleObj name="Equation" r:id="rId9" imgW="800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514600"/>
                        <a:ext cx="2290763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879336"/>
              </p:ext>
            </p:extLst>
          </p:nvPr>
        </p:nvGraphicFramePr>
        <p:xfrm>
          <a:off x="990600" y="3216275"/>
          <a:ext cx="4319800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5" name="Equation" r:id="rId11" imgW="1778000" imgH="1092200" progId="Equation.3">
                  <p:embed/>
                </p:oleObj>
              </mc:Choice>
              <mc:Fallback>
                <p:oleObj name="Equation" r:id="rId11" imgW="1778000" imgH="109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16275"/>
                        <a:ext cx="4319800" cy="265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769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696200" cy="838200"/>
          </a:xfrm>
        </p:spPr>
        <p:txBody>
          <a:bodyPr/>
          <a:lstStyle/>
          <a:p>
            <a:pPr eaLnBrk="1" hangingPunct="1"/>
            <a:r>
              <a:rPr kumimoji="0" lang="en-US"/>
              <a:t>Self-Induction</a:t>
            </a:r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849391"/>
              </p:ext>
            </p:extLst>
          </p:nvPr>
        </p:nvGraphicFramePr>
        <p:xfrm>
          <a:off x="1560513" y="1082675"/>
          <a:ext cx="335597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8" name="Equation" r:id="rId4" imgW="1282700" imgH="787400" progId="Equation.3">
                  <p:embed/>
                </p:oleObj>
              </mc:Choice>
              <mc:Fallback>
                <p:oleObj name="Equation" r:id="rId4" imgW="12827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0513" y="1082675"/>
                        <a:ext cx="3355975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516" name="Picture 4" descr="CP30_0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4114800"/>
            <a:ext cx="41148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1303338" y="3209925"/>
            <a:ext cx="63674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Always resists the </a:t>
            </a:r>
            <a:r>
              <a:rPr lang="en-US" b="1">
                <a:solidFill>
                  <a:schemeClr val="tx2"/>
                </a:solidFill>
              </a:rPr>
              <a:t>change</a:t>
            </a:r>
            <a:r>
              <a:rPr lang="en-US"/>
              <a:t> in current</a:t>
            </a:r>
          </a:p>
        </p:txBody>
      </p:sp>
    </p:spTree>
    <p:extLst>
      <p:ext uri="{BB962C8B-B14F-4D97-AF65-F5344CB8AC3E}">
        <p14:creationId xmlns:p14="http://schemas.microsoft.com/office/powerpoint/2010/main" val="740887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696200" cy="914400"/>
          </a:xfrm>
        </p:spPr>
        <p:txBody>
          <a:bodyPr/>
          <a:lstStyle/>
          <a:p>
            <a:pPr eaLnBrk="1" hangingPunct="1"/>
            <a:r>
              <a:rPr lang="en-US"/>
              <a:t>The sign of </a:t>
            </a:r>
            <a:r>
              <a:rPr lang="en-US" i="1">
                <a:latin typeface="Times New Roman" pitchFamily="-109" charset="0"/>
                <a:ea typeface="Times New Roman" pitchFamily="-109" charset="0"/>
                <a:cs typeface="Times New Roman" pitchFamily="-109" charset="0"/>
                <a:sym typeface="Symbol" pitchFamily="-109" charset="2"/>
              </a:rPr>
              <a:t>ξ</a:t>
            </a:r>
            <a:r>
              <a:rPr lang="en-US" i="1" baseline="-25000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L</a:t>
            </a:r>
            <a:endParaRPr lang="en-US"/>
          </a:p>
        </p:txBody>
      </p:sp>
      <p:pic>
        <p:nvPicPr>
          <p:cNvPr id="22531" name="Picture 3" descr="F30_5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2953"/>
          <a:stretch>
            <a:fillRect/>
          </a:stretch>
        </p:blipFill>
        <p:spPr bwMode="auto">
          <a:xfrm>
            <a:off x="5029200" y="609600"/>
            <a:ext cx="39290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122363" y="2239963"/>
            <a:ext cx="779303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If </a:t>
            </a:r>
            <a:r>
              <a:rPr kumimoji="1" lang="en-US" i="1">
                <a:solidFill>
                  <a:schemeClr val="tx2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  <a:sym typeface="Symbol" pitchFamily="-109" charset="2"/>
              </a:rPr>
              <a:t>ξ</a:t>
            </a:r>
            <a:r>
              <a:rPr kumimoji="1" lang="en-US" i="1" baseline="-25000">
                <a:solidFill>
                  <a:schemeClr val="tx2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L</a:t>
            </a:r>
            <a:r>
              <a:rPr kumimoji="1" lang="en-US" baseline="-25000">
                <a:solidFill>
                  <a:schemeClr val="tx2"/>
                </a:solidFill>
              </a:rPr>
              <a:t> </a:t>
            </a:r>
            <a:r>
              <a:rPr kumimoji="1" lang="en-US">
                <a:solidFill>
                  <a:schemeClr val="tx2"/>
                </a:solidFill>
              </a:rPr>
              <a:t>is </a:t>
            </a:r>
            <a:r>
              <a:rPr kumimoji="1" lang="en-US">
                <a:solidFill>
                  <a:srgbClr val="0000FF"/>
                </a:solidFill>
              </a:rPr>
              <a:t>positive</a:t>
            </a:r>
            <a:r>
              <a:rPr kumimoji="1" lang="en-US">
                <a:solidFill>
                  <a:schemeClr val="tx2"/>
                </a:solidFill>
              </a:rPr>
              <a:t>, then the induced emf points in the </a:t>
            </a:r>
            <a:r>
              <a:rPr kumimoji="1" lang="en-US">
                <a:solidFill>
                  <a:srgbClr val="0000FF"/>
                </a:solidFill>
              </a:rPr>
              <a:t>same</a:t>
            </a:r>
            <a:r>
              <a:rPr kumimoji="1" lang="en-US">
                <a:solidFill>
                  <a:schemeClr val="tx2"/>
                </a:solidFill>
              </a:rPr>
              <a:t> direction as the current.</a:t>
            </a:r>
          </a:p>
          <a:p>
            <a:endParaRPr lang="en-US"/>
          </a:p>
          <a:p>
            <a:r>
              <a:rPr lang="en-US"/>
              <a:t>If </a:t>
            </a:r>
            <a:r>
              <a:rPr kumimoji="1" lang="en-US" i="1">
                <a:solidFill>
                  <a:schemeClr val="tx2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  <a:sym typeface="Symbol" pitchFamily="-109" charset="2"/>
              </a:rPr>
              <a:t>ξ</a:t>
            </a:r>
            <a:r>
              <a:rPr kumimoji="1" lang="en-US" i="1" baseline="-25000">
                <a:solidFill>
                  <a:schemeClr val="tx2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L</a:t>
            </a:r>
            <a:r>
              <a:rPr kumimoji="1" lang="en-US" baseline="-25000">
                <a:solidFill>
                  <a:schemeClr val="tx2"/>
                </a:solidFill>
              </a:rPr>
              <a:t> </a:t>
            </a:r>
            <a:r>
              <a:rPr kumimoji="1" lang="en-US">
                <a:solidFill>
                  <a:schemeClr val="tx2"/>
                </a:solidFill>
              </a:rPr>
              <a:t>is </a:t>
            </a:r>
            <a:r>
              <a:rPr kumimoji="1" lang="en-US">
                <a:solidFill>
                  <a:srgbClr val="FF0000"/>
                </a:solidFill>
              </a:rPr>
              <a:t>negative</a:t>
            </a:r>
            <a:r>
              <a:rPr kumimoji="1" lang="en-US">
                <a:solidFill>
                  <a:schemeClr val="tx2"/>
                </a:solidFill>
              </a:rPr>
              <a:t>, then the induced emf points in the </a:t>
            </a:r>
            <a:r>
              <a:rPr kumimoji="1" lang="en-US">
                <a:solidFill>
                  <a:srgbClr val="FF0000"/>
                </a:solidFill>
              </a:rPr>
              <a:t>opposite</a:t>
            </a:r>
            <a:r>
              <a:rPr kumimoji="1" lang="en-US">
                <a:solidFill>
                  <a:schemeClr val="tx2"/>
                </a:solidFill>
              </a:rPr>
              <a:t> direction as the current.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696200" cy="838200"/>
          </a:xfrm>
        </p:spPr>
        <p:txBody>
          <a:bodyPr/>
          <a:lstStyle/>
          <a:p>
            <a:pPr eaLnBrk="1" hangingPunct="1"/>
            <a:r>
              <a:rPr kumimoji="0" lang="en-US"/>
              <a:t>RL Circuits (“charging”)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219200" y="1143000"/>
          <a:ext cx="4038600" cy="331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0" name="Equation" r:id="rId4" imgW="1981200" imgH="1625600" progId="">
                  <p:embed/>
                </p:oleObj>
              </mc:Choice>
              <mc:Fallback>
                <p:oleObj name="Equation" r:id="rId4" imgW="1981200" imgH="1625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143000"/>
                        <a:ext cx="4038600" cy="331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0" name="Picture 7" descr="F30_1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786"/>
          <a:stretch>
            <a:fillRect/>
          </a:stretch>
        </p:blipFill>
        <p:spPr bwMode="auto">
          <a:xfrm>
            <a:off x="5029200" y="4038600"/>
            <a:ext cx="4038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 descr="32-0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10710"/>
          <a:stretch>
            <a:fillRect/>
          </a:stretch>
        </p:blipFill>
        <p:spPr bwMode="auto">
          <a:xfrm>
            <a:off x="5181600" y="914400"/>
            <a:ext cx="3962400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853486"/>
              </p:ext>
            </p:extLst>
          </p:nvPr>
        </p:nvGraphicFramePr>
        <p:xfrm>
          <a:off x="990600" y="4876800"/>
          <a:ext cx="3670300" cy="1191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1" name="Equation" r:id="rId8" imgW="2070100" imgH="673100" progId="Equation.3">
                  <p:embed/>
                </p:oleObj>
              </mc:Choice>
              <mc:Fallback>
                <p:oleObj name="Equation" r:id="rId8" imgW="2070100" imgH="673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876800"/>
                        <a:ext cx="3670300" cy="11912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685800"/>
          </a:xfrm>
        </p:spPr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graphicFrame>
        <p:nvGraphicFramePr>
          <p:cNvPr id="117763" name="Object 2"/>
          <p:cNvGraphicFramePr>
            <a:graphicFrameLocks noChangeAspect="1"/>
          </p:cNvGraphicFramePr>
          <p:nvPr/>
        </p:nvGraphicFramePr>
        <p:xfrm>
          <a:off x="1143000" y="2667000"/>
          <a:ext cx="7040563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1" name="Equation" r:id="rId4" imgW="3454400" imgH="1790700" progId="">
                  <p:embed/>
                </p:oleObj>
              </mc:Choice>
              <mc:Fallback>
                <p:oleObj name="Equation" r:id="rId4" imgW="3454400" imgH="17907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667000"/>
                        <a:ext cx="7040563" cy="364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819150" y="990600"/>
          <a:ext cx="3925888" cy="138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2" name="Equation" r:id="rId6" imgW="1803400" imgH="635000" progId="">
                  <p:embed/>
                </p:oleObj>
              </mc:Choice>
              <mc:Fallback>
                <p:oleObj name="Equation" r:id="rId6" imgW="1803400" imgH="6350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990600"/>
                        <a:ext cx="3925888" cy="138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9" name="Picture 5" descr="F30_1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786"/>
          <a:stretch>
            <a:fillRect/>
          </a:stretch>
        </p:blipFill>
        <p:spPr bwMode="auto">
          <a:xfrm>
            <a:off x="4648200" y="0"/>
            <a:ext cx="4038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914400"/>
          </a:xfrm>
        </p:spPr>
        <p:txBody>
          <a:bodyPr/>
          <a:lstStyle/>
          <a:p>
            <a:pPr eaLnBrk="1" hangingPunct="1"/>
            <a:r>
              <a:rPr kumimoji="0" lang="en-US"/>
              <a:t>“Discharging”</a:t>
            </a:r>
          </a:p>
        </p:txBody>
      </p:sp>
      <p:pic>
        <p:nvPicPr>
          <p:cNvPr id="28676" name="Picture 3" descr="F30_18"/>
          <p:cNvPicPr>
            <a:picLocks noChangeAspect="1" noChangeArrowheads="1"/>
          </p:cNvPicPr>
          <p:nvPr/>
        </p:nvPicPr>
        <p:blipFill>
          <a:blip r:embed="rId4"/>
          <a:srcRect b="13559"/>
          <a:stretch>
            <a:fillRect/>
          </a:stretch>
        </p:blipFill>
        <p:spPr bwMode="auto">
          <a:xfrm>
            <a:off x="5105400" y="4191000"/>
            <a:ext cx="37973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889000" y="1295400"/>
          <a:ext cx="4738688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5" name="Equation" r:id="rId5" imgW="2324100" imgH="1676400" progId="">
                  <p:embed/>
                </p:oleObj>
              </mc:Choice>
              <mc:Fallback>
                <p:oleObj name="Equation" r:id="rId5" imgW="2324100" imgH="16764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1295400"/>
                        <a:ext cx="4738688" cy="341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7" name="Picture 5" descr="30_Figure13-I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953" b="2547"/>
          <a:stretch>
            <a:fillRect/>
          </a:stretch>
        </p:blipFill>
        <p:spPr bwMode="auto">
          <a:xfrm>
            <a:off x="5372100" y="0"/>
            <a:ext cx="37719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6172200" y="0"/>
            <a:ext cx="2971800" cy="609600"/>
          </a:xfrm>
          <a:prstGeom prst="rect">
            <a:avLst/>
          </a:prstGeom>
          <a:solidFill>
            <a:srgbClr val="E0F1B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878862"/>
              </p:ext>
            </p:extLst>
          </p:nvPr>
        </p:nvGraphicFramePr>
        <p:xfrm>
          <a:off x="914400" y="5105400"/>
          <a:ext cx="3670300" cy="1191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6" name="Equation" r:id="rId8" imgW="2070100" imgH="673100" progId="Equation.3">
                  <p:embed/>
                </p:oleObj>
              </mc:Choice>
              <mc:Fallback>
                <p:oleObj name="Equation" r:id="rId8" imgW="2070100" imgH="673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105400"/>
                        <a:ext cx="3670300" cy="11912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696200" cy="762000"/>
          </a:xfrm>
        </p:spPr>
        <p:txBody>
          <a:bodyPr/>
          <a:lstStyle/>
          <a:p>
            <a:pPr eaLnBrk="1" hangingPunct="1"/>
            <a:r>
              <a:rPr kumimoji="0" lang="en-US"/>
              <a:t>Energy in an inductor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3938588" y="990600"/>
          <a:ext cx="13763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7" name="Equation" r:id="rId4" imgW="711200" imgH="393700" progId="">
                  <p:embed/>
                </p:oleObj>
              </mc:Choice>
              <mc:Fallback>
                <p:oleObj name="Equation" r:id="rId4" imgW="711200" imgH="3937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8588" y="990600"/>
                        <a:ext cx="1376362" cy="762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1295400" y="1905000"/>
          <a:ext cx="5775325" cy="464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8" name="Equation" r:id="rId6" imgW="2984500" imgH="2400300" progId="">
                  <p:embed/>
                </p:oleObj>
              </mc:Choice>
              <mc:Fallback>
                <p:oleObj name="Equation" r:id="rId6" imgW="2984500" imgH="24003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905000"/>
                        <a:ext cx="5775325" cy="464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ond">
  <a:themeElements>
    <a:clrScheme name="Pond 1">
      <a:dk1>
        <a:srgbClr val="000000"/>
      </a:dk1>
      <a:lt1>
        <a:srgbClr val="E1F3BC"/>
      </a:lt1>
      <a:dk2>
        <a:srgbClr val="000C44"/>
      </a:dk2>
      <a:lt2>
        <a:srgbClr val="969696"/>
      </a:lt2>
      <a:accent1>
        <a:srgbClr val="7BD163"/>
      </a:accent1>
      <a:accent2>
        <a:srgbClr val="8EC4F9"/>
      </a:accent2>
      <a:accent3>
        <a:srgbClr val="EEF8DA"/>
      </a:accent3>
      <a:accent4>
        <a:srgbClr val="000000"/>
      </a:accent4>
      <a:accent5>
        <a:srgbClr val="BFE5B7"/>
      </a:accent5>
      <a:accent6>
        <a:srgbClr val="80B1E2"/>
      </a:accent6>
      <a:hlink>
        <a:srgbClr val="779AB6"/>
      </a:hlink>
      <a:folHlink>
        <a:srgbClr val="107D4B"/>
      </a:folHlink>
    </a:clrScheme>
    <a:fontScheme name="Pond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Pond 1">
        <a:dk1>
          <a:srgbClr val="000000"/>
        </a:dk1>
        <a:lt1>
          <a:srgbClr val="E1F3BC"/>
        </a:lt1>
        <a:dk2>
          <a:srgbClr val="000C44"/>
        </a:dk2>
        <a:lt2>
          <a:srgbClr val="969696"/>
        </a:lt2>
        <a:accent1>
          <a:srgbClr val="7BD163"/>
        </a:accent1>
        <a:accent2>
          <a:srgbClr val="8EC4F9"/>
        </a:accent2>
        <a:accent3>
          <a:srgbClr val="EEF8DA"/>
        </a:accent3>
        <a:accent4>
          <a:srgbClr val="000000"/>
        </a:accent4>
        <a:accent5>
          <a:srgbClr val="BFE5B7"/>
        </a:accent5>
        <a:accent6>
          <a:srgbClr val="80B1E2"/>
        </a:accent6>
        <a:hlink>
          <a:srgbClr val="779AB6"/>
        </a:hlink>
        <a:folHlink>
          <a:srgbClr val="107D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2315</TotalTime>
  <Words>269</Words>
  <Application>Microsoft Macintosh PowerPoint</Application>
  <PresentationFormat>On-screen Show (4:3)</PresentationFormat>
  <Paragraphs>68</Paragraphs>
  <Slides>27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Pond</vt:lpstr>
      <vt:lpstr>Equation</vt:lpstr>
      <vt:lpstr>Microsoft Equation</vt:lpstr>
      <vt:lpstr>Chapter 30</vt:lpstr>
      <vt:lpstr>Inductor and Inductance</vt:lpstr>
      <vt:lpstr>Inductance of a solenoid</vt:lpstr>
      <vt:lpstr>Self-Induction</vt:lpstr>
      <vt:lpstr>The sign of ξL</vt:lpstr>
      <vt:lpstr>RL Circuits (“charging”)</vt:lpstr>
      <vt:lpstr>Example</vt:lpstr>
      <vt:lpstr>“Discharging”</vt:lpstr>
      <vt:lpstr>Energy in an inductor</vt:lpstr>
      <vt:lpstr>Magnetic and Electric energy density</vt:lpstr>
      <vt:lpstr>Mutual Inductance </vt:lpstr>
      <vt:lpstr>Coil 1 with respect to 2:</vt:lpstr>
      <vt:lpstr>Example</vt:lpstr>
      <vt:lpstr>Reminder: Magnetic and Electric energy</vt:lpstr>
      <vt:lpstr>Electromagnetic Oscillations</vt:lpstr>
      <vt:lpstr>Electromagnetic Oscillations</vt:lpstr>
      <vt:lpstr>Energy conservation</vt:lpstr>
      <vt:lpstr>Going around the loop</vt:lpstr>
      <vt:lpstr>Simple Harmonic Oscillator</vt:lpstr>
      <vt:lpstr>Solution</vt:lpstr>
      <vt:lpstr>MasteringPhysics</vt:lpstr>
      <vt:lpstr>Energy</vt:lpstr>
      <vt:lpstr>Energy conservation</vt:lpstr>
      <vt:lpstr>Damped Oscillations</vt:lpstr>
      <vt:lpstr>Solution (damped)</vt:lpstr>
      <vt:lpstr>(Natural) Frequency, Period, etc…</vt:lpstr>
      <vt:lpstr>PowerPoint Presentation</vt:lpstr>
    </vt:vector>
  </TitlesOfParts>
  <Company>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272</dc:title>
  <cp:lastModifiedBy>Wilfred Lee</cp:lastModifiedBy>
  <cp:revision>66</cp:revision>
  <dcterms:created xsi:type="dcterms:W3CDTF">2012-04-25T15:35:27Z</dcterms:created>
  <dcterms:modified xsi:type="dcterms:W3CDTF">2017-04-27T23:47:40Z</dcterms:modified>
</cp:coreProperties>
</file>