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6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7.xml" ContentType="application/vnd.openxmlformats-officedocument.presentationml.notesSlide+xml"/>
  <Override PartName="/ppt/embeddings/oleObject7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11.bin" ContentType="application/vnd.openxmlformats-officedocument.oleObject"/>
  <Override PartName="/ppt/notesSlides/notesSlide15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27.bin" ContentType="application/vnd.openxmlformats-officedocument.oleObject"/>
  <Override PartName="/ppt/notesSlides/notesSlide19.xml" ContentType="application/vnd.openxmlformats-officedocument.presentationml.notesSlide+xml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3" r:id="rId1"/>
  </p:sldMasterIdLst>
  <p:notesMasterIdLst>
    <p:notesMasterId r:id="rId48"/>
  </p:notesMasterIdLst>
  <p:sldIdLst>
    <p:sldId id="256" r:id="rId2"/>
    <p:sldId id="257" r:id="rId3"/>
    <p:sldId id="258" r:id="rId4"/>
    <p:sldId id="306" r:id="rId5"/>
    <p:sldId id="259" r:id="rId6"/>
    <p:sldId id="260" r:id="rId7"/>
    <p:sldId id="307" r:id="rId8"/>
    <p:sldId id="261" r:id="rId9"/>
    <p:sldId id="262" r:id="rId10"/>
    <p:sldId id="271" r:id="rId11"/>
    <p:sldId id="263" r:id="rId12"/>
    <p:sldId id="265" r:id="rId13"/>
    <p:sldId id="302" r:id="rId14"/>
    <p:sldId id="322" r:id="rId15"/>
    <p:sldId id="303" r:id="rId16"/>
    <p:sldId id="323" r:id="rId17"/>
    <p:sldId id="308" r:id="rId18"/>
    <p:sldId id="309" r:id="rId19"/>
    <p:sldId id="266" r:id="rId20"/>
    <p:sldId id="267" r:id="rId21"/>
    <p:sldId id="272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4" r:id="rId33"/>
    <p:sldId id="269" r:id="rId34"/>
    <p:sldId id="290" r:id="rId35"/>
    <p:sldId id="285" r:id="rId36"/>
    <p:sldId id="292" r:id="rId37"/>
    <p:sldId id="293" r:id="rId38"/>
    <p:sldId id="294" r:id="rId39"/>
    <p:sldId id="296" r:id="rId40"/>
    <p:sldId id="295" r:id="rId41"/>
    <p:sldId id="297" r:id="rId42"/>
    <p:sldId id="298" r:id="rId43"/>
    <p:sldId id="299" r:id="rId44"/>
    <p:sldId id="300" r:id="rId45"/>
    <p:sldId id="301" r:id="rId46"/>
    <p:sldId id="283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5pPr>
    <a:lvl6pPr marL="2286000" algn="l" defTabSz="457200" rtl="0" eaLnBrk="1" latinLnBrk="0" hangingPunct="1"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6pPr>
    <a:lvl7pPr marL="2743200" algn="l" defTabSz="457200" rtl="0" eaLnBrk="1" latinLnBrk="0" hangingPunct="1"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7pPr>
    <a:lvl8pPr marL="3200400" algn="l" defTabSz="457200" rtl="0" eaLnBrk="1" latinLnBrk="0" hangingPunct="1"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8pPr>
    <a:lvl9pPr marL="3657600" algn="l" defTabSz="457200" rtl="0" eaLnBrk="1" latinLnBrk="0" hangingPunct="1"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F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6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Relationship Id="rId2" Type="http://schemas.openxmlformats.org/officeDocument/2006/relationships/image" Target="../media/image51.emf"/><Relationship Id="rId3" Type="http://schemas.openxmlformats.org/officeDocument/2006/relationships/image" Target="../media/image5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Relationship Id="rId2" Type="http://schemas.openxmlformats.org/officeDocument/2006/relationships/image" Target="../media/image65.emf"/><Relationship Id="rId3" Type="http://schemas.openxmlformats.org/officeDocument/2006/relationships/image" Target="../media/image6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Relationship Id="rId2" Type="http://schemas.openxmlformats.org/officeDocument/2006/relationships/image" Target="../media/image42.emf"/><Relationship Id="rId3" Type="http://schemas.openxmlformats.org/officeDocument/2006/relationships/image" Target="../media/image4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Relationship Id="rId2" Type="http://schemas.openxmlformats.org/officeDocument/2006/relationships/image" Target="../media/image4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fld id="{5E3A1BE4-8550-A14A-9E4B-B5B86369A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578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F0D7D4-F841-6143-BA47-FD1BC0CDEA01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1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A394C5-23F2-3D46-89E0-F8CB9B0BE993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12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7DA486-09F0-E54B-A7F8-1CA6563F6652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13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89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0057C-12B4-E046-BCCB-A2A24983B5BC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15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3AE293-01D1-774C-B1A7-7CAD54F247C4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19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50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1D9238-A923-B841-814A-565BB44CE559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20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11A9FF-7DD6-DB4F-9F16-C8267BC47342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21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0265AB-D6AF-E74A-B557-6C8ECA6E7D2F}" type="slidenum">
              <a:rPr lang="en-US"/>
              <a:pPr/>
              <a:t>29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8FA58B-0CAB-F943-B036-A72B6034296A}" type="slidenum">
              <a:rPr lang="en-US"/>
              <a:pPr/>
              <a:t>30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7EEB3F-35AE-0F48-8C71-9D1A10733841}" type="slidenum">
              <a:rPr lang="en-US"/>
              <a:pPr/>
              <a:t>31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C969F4-741E-5D43-829F-AF6831D5CD4C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33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9B7BC6-27E9-314C-996A-50B65702EE94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2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B4BD0C-B987-0C4D-A728-37BC5A37D98A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34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542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ACCC0-4A2C-C644-9BD4-8C0172C85A64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35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1E1AB9-D093-E643-85C3-BD3B65701A20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36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583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9E36BD-B706-434A-9C1C-D5B3AC691FA5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37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12CBAE-7FDA-944A-8051-F4DA3188BCF3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38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24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E10B54-3844-1E4C-BD30-EDA384F1152C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39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45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533017-989C-BA47-85BA-F4F19CC9A24B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40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123C0-E981-2941-A299-BDD989CD1EA4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41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Space station, where would such a magnetic field come from?</a:t>
            </a:r>
          </a:p>
          <a:p>
            <a:pPr eaLnBrk="1" hangingPunct="1"/>
            <a:r>
              <a:rPr lang="en-US" smtClean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Faraday’s law is indeed very important to our daily lives.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E97596-1AA5-F443-BDCD-AE2CECE757D7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42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Magnetic field disconnects and reconnects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F10B73-5F43-AE48-BF89-A5065A374C38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43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F0DB8B-8312-8348-9D9E-944BF803DE43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3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0C7C86-3ECA-0D4E-ABDB-7410FC84A940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44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E91B66-9AF2-E342-975B-79AF4F7EA55B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46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A2BD96-543E-1043-A204-27EDE572953C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5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E0FA4B-395F-EE46-BE36-AE3371AD7A30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6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313C05-C796-6E4E-A241-1CAFF5874255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8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86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6C7A82-447B-A647-AE57-052C7120FF36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9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14EA38-09A0-1E41-9A4C-BE5D55F62D48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10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2E6602-A959-204E-9590-F474FEFB78AE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11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B0A55-DBA0-B148-B658-A68877477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1D2B6-7E1C-A44E-98D7-AE17EF4D0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457200"/>
            <a:ext cx="19240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457200"/>
            <a:ext cx="56197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4A71D-DAA3-9740-BD21-6C3408726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696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752600"/>
            <a:ext cx="76962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4000500"/>
            <a:ext cx="76962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1C550-014D-EE4C-B228-8EB4ACC8B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914BB-4124-9549-9F35-7CB9BF3ED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85986-B220-974E-A29E-50770114D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752600"/>
            <a:ext cx="37719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752600"/>
            <a:ext cx="37719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A144C-894F-8F4C-BF40-372B3C338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2D51B-C960-2845-B6DE-0E6A8F3BD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A899E-022E-F94D-BAA8-72537F1319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70F82-7564-5F4C-AAAB-B2E463744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8D666-F941-AB49-BCAC-26CC8C1D5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FE717-6FB4-2249-8243-F7E79DDCC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jpeg"/><Relationship Id="rId16" Type="http://schemas.openxmlformats.org/officeDocument/2006/relationships/image" Target="../media/image3.jpeg"/><Relationship Id="rId17" Type="http://schemas.openxmlformats.org/officeDocument/2006/relationships/image" Target="../media/image4.jpeg"/><Relationship Id="rId18" Type="http://schemas.openxmlformats.org/officeDocument/2006/relationships/image" Target="../media/image5.jpeg"/><Relationship Id="rId19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457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752600"/>
            <a:ext cx="7696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fld id="{D0E3A51A-A197-CE4C-BBC2-6C9C822B4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5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6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7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8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9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Blip>
          <a:blip r:embed="rId19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Blip>
          <a:blip r:embed="rId19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Blip>
          <a:blip r:embed="rId19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Blip>
          <a:blip r:embed="rId19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24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25.e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26.emf"/><Relationship Id="rId10" Type="http://schemas.openxmlformats.org/officeDocument/2006/relationships/image" Target="../media/image23.jpe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36.png"/><Relationship Id="rId5" Type="http://schemas.openxmlformats.org/officeDocument/2006/relationships/oleObject" Target="../embeddings/oleObject11.bin"/><Relationship Id="rId6" Type="http://schemas.openxmlformats.org/officeDocument/2006/relationships/image" Target="../media/image3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36.png"/><Relationship Id="rId5" Type="http://schemas.openxmlformats.org/officeDocument/2006/relationships/oleObject" Target="../embeddings/oleObject12.bin"/><Relationship Id="rId6" Type="http://schemas.openxmlformats.org/officeDocument/2006/relationships/image" Target="../media/image3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oleObject" Target="../embeddings/oleObject13.bin"/><Relationship Id="rId5" Type="http://schemas.openxmlformats.org/officeDocument/2006/relationships/image" Target="../media/image38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3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41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42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4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oleObject" Target="../embeddings/oleObject18.bin"/><Relationship Id="rId5" Type="http://schemas.openxmlformats.org/officeDocument/2006/relationships/image" Target="../media/image44.emf"/><Relationship Id="rId6" Type="http://schemas.openxmlformats.org/officeDocument/2006/relationships/oleObject" Target="../embeddings/oleObject19.bin"/><Relationship Id="rId7" Type="http://schemas.openxmlformats.org/officeDocument/2006/relationships/image" Target="../media/image45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46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oleObject" Target="../embeddings/oleObject21.bin"/><Relationship Id="rId5" Type="http://schemas.openxmlformats.org/officeDocument/2006/relationships/image" Target="../media/image47.e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48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50.emf"/><Relationship Id="rId5" Type="http://schemas.openxmlformats.org/officeDocument/2006/relationships/image" Target="../media/image53.jpeg"/><Relationship Id="rId6" Type="http://schemas.openxmlformats.org/officeDocument/2006/relationships/oleObject" Target="../embeddings/oleObject24.bin"/><Relationship Id="rId7" Type="http://schemas.openxmlformats.org/officeDocument/2006/relationships/image" Target="../media/image51.emf"/><Relationship Id="rId8" Type="http://schemas.openxmlformats.org/officeDocument/2006/relationships/oleObject" Target="../embeddings/oleObject25.bin"/><Relationship Id="rId9" Type="http://schemas.openxmlformats.org/officeDocument/2006/relationships/image" Target="../media/image52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oleObject" Target="../embeddings/oleObject26.bin"/><Relationship Id="rId5" Type="http://schemas.openxmlformats.org/officeDocument/2006/relationships/image" Target="../media/image54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16.xml"/><Relationship Id="rId5" Type="http://schemas.openxmlformats.org/officeDocument/2006/relationships/image" Target="../media/image56.jpeg"/><Relationship Id="rId6" Type="http://schemas.openxmlformats.org/officeDocument/2006/relationships/image" Target="../media/image57.png"/><Relationship Id="rId1" Type="http://schemas.microsoft.com/office/2007/relationships/media" Target="file://localhost/Users/Wilfred/Documents/Southwestern/Courses/Images/Phys%20172,%20272/Eddy%20Current/Eddy%20Solid%20Disc.AVI" TargetMode="External"/><Relationship Id="rId2" Type="http://schemas.openxmlformats.org/officeDocument/2006/relationships/video" Target="file://localhost/Users/Wilfred/Documents/Southwestern/Courses/Images/Phys%20172,%20272/Eddy%20Current/Eddy%20Solid%20Disc.AV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8.jpe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media" Target="file://localhost/Users/Wilfred/Documents/Southwestern/Courses/Images/Phys%20172,%20272/Eddy%20Current/Eddy%20Holes.AVI" TargetMode="External"/><Relationship Id="rId4" Type="http://schemas.openxmlformats.org/officeDocument/2006/relationships/video" Target="file://localhost/Users/Wilfred/Documents/Southwestern/Courses/Images/Phys%20172,%20272/Eddy%20Current/Eddy%20Holes.AVI" TargetMode="External"/><Relationship Id="rId5" Type="http://schemas.openxmlformats.org/officeDocument/2006/relationships/slideLayout" Target="../slideLayouts/slideLayout6.xml"/><Relationship Id="rId6" Type="http://schemas.openxmlformats.org/officeDocument/2006/relationships/notesSlide" Target="../notesSlides/notesSlide18.xml"/><Relationship Id="rId7" Type="http://schemas.openxmlformats.org/officeDocument/2006/relationships/image" Target="../media/image59.png"/><Relationship Id="rId8" Type="http://schemas.openxmlformats.org/officeDocument/2006/relationships/image" Target="../media/image60.png"/><Relationship Id="rId1" Type="http://schemas.microsoft.com/office/2007/relationships/media" Target="file://localhost/Users/Wilfred/Documents/Southwestern/Courses/Images/Phys%20172,%20272/Eddy%20Current/Eddy%20Solid%20Disc.AVI" TargetMode="External"/><Relationship Id="rId2" Type="http://schemas.openxmlformats.org/officeDocument/2006/relationships/video" Target="file://localhost/Users/Wilfred/Documents/Southwestern/Courses/Images/Phys%20172,%20272/Eddy%20Current/Eddy%20Solid%20Disc.AVI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4" Type="http://schemas.openxmlformats.org/officeDocument/2006/relationships/oleObject" Target="../embeddings/oleObject27.bin"/><Relationship Id="rId5" Type="http://schemas.openxmlformats.org/officeDocument/2006/relationships/image" Target="../media/image61.emf"/><Relationship Id="rId6" Type="http://schemas.openxmlformats.org/officeDocument/2006/relationships/image" Target="../media/image63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63.png"/><Relationship Id="rId5" Type="http://schemas.openxmlformats.org/officeDocument/2006/relationships/oleObject" Target="../embeddings/oleObject28.bin"/><Relationship Id="rId6" Type="http://schemas.openxmlformats.org/officeDocument/2006/relationships/image" Target="../media/image64.emf"/><Relationship Id="rId7" Type="http://schemas.openxmlformats.org/officeDocument/2006/relationships/oleObject" Target="../embeddings/oleObject29.bin"/><Relationship Id="rId8" Type="http://schemas.openxmlformats.org/officeDocument/2006/relationships/image" Target="../media/image65.emf"/><Relationship Id="rId9" Type="http://schemas.openxmlformats.org/officeDocument/2006/relationships/oleObject" Target="../embeddings/oleObject30.bin"/><Relationship Id="rId10" Type="http://schemas.openxmlformats.org/officeDocument/2006/relationships/image" Target="../media/image66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3.xml"/><Relationship Id="rId5" Type="http://schemas.openxmlformats.org/officeDocument/2006/relationships/image" Target="../media/image68.png"/><Relationship Id="rId1" Type="http://schemas.microsoft.com/office/2007/relationships/media" Target="file://localhost/Users/Wilfred/Documents/Southwestern/Courses/Images/Phys%20172,%20272/Magnetic%20Field/Oxygen%20Paramag.MOV" TargetMode="External"/><Relationship Id="rId2" Type="http://schemas.openxmlformats.org/officeDocument/2006/relationships/video" Target="file://localhost/Users/Wilfred/Documents/Southwestern/Courses/Images/Phys%20172,%20272/Magnetic%20Field/Oxygen%20Paramag.MOV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8.xml"/><Relationship Id="rId5" Type="http://schemas.openxmlformats.org/officeDocument/2006/relationships/image" Target="../media/image73.png"/><Relationship Id="rId1" Type="http://schemas.microsoft.com/office/2007/relationships/media" Target="file://localhost/Users/Wilfred/Documents/Southwestern/Old%20Files/Other/TestGen%20Plug-in%20Utilities/Interview%202006/Sunspots/Movies/Solar%20Flare%20Good.mpg" TargetMode="External"/><Relationship Id="rId2" Type="http://schemas.openxmlformats.org/officeDocument/2006/relationships/video" Target="file://localhost/Users/Wilfred/Documents/Southwestern/Old%20Files/Other/TestGen%20Plug-in%20Utilities/Interview%202006/Sunspots/Movies/Solar%20Flare%20Good.mpg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9.xml"/><Relationship Id="rId5" Type="http://schemas.openxmlformats.org/officeDocument/2006/relationships/image" Target="../media/image74.png"/><Relationship Id="rId1" Type="http://schemas.microsoft.com/office/2007/relationships/media" Target="file://localhost/Users/Wilfred/Documents/Southwestern/Old%20Files/Other/TestGen%20Plug-in%20Utilities/Interview%202006/Sunspots/Movies/CME%20animation%20vgd.mov" TargetMode="External"/><Relationship Id="rId2" Type="http://schemas.openxmlformats.org/officeDocument/2006/relationships/video" Target="file://localhost/Users/Wilfred/Documents/Southwestern/Old%20Files/Other/TestGen%20Plug-in%20Utilities/Interview%202006/Sunspots/Movies/CME%20animation%20vgd.mov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5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emf"/><Relationship Id="rId12" Type="http://schemas.openxmlformats.org/officeDocument/2006/relationships/image" Target="../media/image17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3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4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5.emf"/><Relationship Id="rId10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9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2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21.emf"/><Relationship Id="rId6" Type="http://schemas.openxmlformats.org/officeDocument/2006/relationships/image" Target="../media/image22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kumimoji="0" lang="en-US" smtClean="0"/>
              <a:t>Chapter 29</a:t>
            </a:r>
            <a:endParaRPr kumimoji="0"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kumimoji="0" lang="en-US"/>
              <a:t>Electromagnetic Induction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696200" cy="685800"/>
          </a:xfrm>
        </p:spPr>
        <p:txBody>
          <a:bodyPr/>
          <a:lstStyle/>
          <a:p>
            <a:pPr eaLnBrk="1" hangingPunct="1"/>
            <a:r>
              <a:rPr kumimoji="0" lang="en-US" smtClean="0"/>
              <a:t>EMF induced in a solenoid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143000" y="762000"/>
            <a:ext cx="76057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i="1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A=1m</a:t>
            </a:r>
            <a:r>
              <a:rPr lang="en-US" sz="2400" i="1" baseline="30000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2</a:t>
            </a:r>
            <a:r>
              <a:rPr lang="en-US" sz="2400" i="1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, N=2000 turns</a:t>
            </a:r>
          </a:p>
          <a:p>
            <a:r>
              <a:rPr lang="en-US" sz="2400"/>
              <a:t>An external magnetic field of </a:t>
            </a:r>
            <a:r>
              <a:rPr lang="en-US" sz="2400" i="1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B = 1mT </a:t>
            </a:r>
            <a:r>
              <a:rPr lang="en-US" sz="2400"/>
              <a:t>is removed suddenly in </a:t>
            </a:r>
            <a:r>
              <a:rPr lang="en-US" sz="2400" i="1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1s</a:t>
            </a:r>
            <a:r>
              <a:rPr lang="en-US" sz="2400"/>
              <a:t>. What is the </a:t>
            </a:r>
            <a:r>
              <a:rPr lang="en-US" sz="2400" i="1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emf</a:t>
            </a:r>
            <a:r>
              <a:rPr lang="en-US" sz="2400"/>
              <a:t> generated?</a:t>
            </a:r>
          </a:p>
        </p:txBody>
      </p:sp>
      <p:pic>
        <p:nvPicPr>
          <p:cNvPr id="31748" name="Picture 4" descr="29_Figure02-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2209800"/>
            <a:ext cx="28924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6962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kumimoji="0" lang="en-US" sz="4000" smtClean="0"/>
              <a:t>Solution</a:t>
            </a:r>
          </a:p>
        </p:txBody>
      </p:sp>
      <p:graphicFrame>
        <p:nvGraphicFramePr>
          <p:cNvPr id="92164" name="Object 2"/>
          <p:cNvGraphicFramePr>
            <a:graphicFrameLocks noChangeAspect="1"/>
          </p:cNvGraphicFramePr>
          <p:nvPr/>
        </p:nvGraphicFramePr>
        <p:xfrm>
          <a:off x="1168400" y="1785938"/>
          <a:ext cx="43942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1" name="Equation" r:id="rId4" imgW="2184400" imgH="457200" progId="">
                  <p:embed/>
                </p:oleObj>
              </mc:Choice>
              <mc:Fallback>
                <p:oleObj name="Equation" r:id="rId4" imgW="2184400" imgH="457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1785938"/>
                        <a:ext cx="43942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5" name="Object 3"/>
          <p:cNvGraphicFramePr>
            <a:graphicFrameLocks noChangeAspect="1"/>
          </p:cNvGraphicFramePr>
          <p:nvPr/>
        </p:nvGraphicFramePr>
        <p:xfrm>
          <a:off x="1143000" y="2776538"/>
          <a:ext cx="434340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2" name="Equation" r:id="rId6" imgW="2159000" imgH="508000" progId="">
                  <p:embed/>
                </p:oleObj>
              </mc:Choice>
              <mc:Fallback>
                <p:oleObj name="Equation" r:id="rId6" imgW="2159000" imgH="5080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776538"/>
                        <a:ext cx="4343400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Rectangle 3"/>
          <p:cNvSpPr>
            <a:spLocks noChangeArrowheads="1"/>
          </p:cNvSpPr>
          <p:nvPr/>
        </p:nvSpPr>
        <p:spPr bwMode="auto">
          <a:xfrm>
            <a:off x="1143000" y="533400"/>
            <a:ext cx="76057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i="1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A=1m</a:t>
            </a:r>
            <a:r>
              <a:rPr lang="en-US" sz="2400" i="1" baseline="30000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2</a:t>
            </a:r>
            <a:r>
              <a:rPr lang="en-US" sz="2400" i="1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, N=2000 turns</a:t>
            </a:r>
          </a:p>
          <a:p>
            <a:r>
              <a:rPr lang="en-US" sz="2400"/>
              <a:t>An external magnetic field of </a:t>
            </a:r>
            <a:r>
              <a:rPr lang="en-US" sz="2400" i="1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B = 1mT </a:t>
            </a:r>
            <a:r>
              <a:rPr lang="en-US" sz="2400"/>
              <a:t>is removed suddenly in </a:t>
            </a:r>
            <a:r>
              <a:rPr lang="en-US" sz="2400" i="1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1s</a:t>
            </a:r>
            <a:r>
              <a:rPr lang="en-US" sz="2400"/>
              <a:t>. What is the </a:t>
            </a:r>
            <a:r>
              <a:rPr lang="en-US" sz="2400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emf</a:t>
            </a:r>
            <a:r>
              <a:rPr lang="en-US" sz="2400"/>
              <a:t> generated?</a:t>
            </a:r>
          </a:p>
        </p:txBody>
      </p:sp>
      <p:graphicFrame>
        <p:nvGraphicFramePr>
          <p:cNvPr id="93189" name="Object 4"/>
          <p:cNvGraphicFramePr>
            <a:graphicFrameLocks noChangeAspect="1"/>
          </p:cNvGraphicFramePr>
          <p:nvPr/>
        </p:nvGraphicFramePr>
        <p:xfrm>
          <a:off x="1143000" y="3919538"/>
          <a:ext cx="4953000" cy="194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3" name="Equation" r:id="rId8" imgW="2679700" imgH="1054100" progId="">
                  <p:embed/>
                </p:oleObj>
              </mc:Choice>
              <mc:Fallback>
                <p:oleObj name="Equation" r:id="rId8" imgW="2679700" imgH="10541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919538"/>
                        <a:ext cx="4953000" cy="1947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799" name="Picture 7" descr="29_Figure02-I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51575" y="1676400"/>
            <a:ext cx="28924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kumimoji="0" lang="en-US"/>
              <a:t>Lenz’s Law</a:t>
            </a:r>
          </a:p>
        </p:txBody>
      </p:sp>
      <p:pic>
        <p:nvPicPr>
          <p:cNvPr id="35843" name="Picture 3" descr="F30_0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2819400"/>
            <a:ext cx="65532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122363" y="976313"/>
            <a:ext cx="7793037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An induced current has a direction such that the B field due to the current opposes the change in the magnetic flux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696200" cy="685800"/>
          </a:xfrm>
        </p:spPr>
        <p:txBody>
          <a:bodyPr/>
          <a:lstStyle/>
          <a:p>
            <a:pPr eaLnBrk="1" hangingPunct="1"/>
            <a:r>
              <a:rPr lang="en-US"/>
              <a:t>Lenz’ Law – Example 1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143000" y="4005263"/>
            <a:ext cx="7696200" cy="20907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When the magnet is moved toward the stationary loop, a current is induced as shown in 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This induced current produces its own magnetic </a:t>
            </a:r>
            <a:br>
              <a:rPr lang="en-US" sz="2400"/>
            </a:br>
            <a:r>
              <a:rPr lang="en-US" sz="2400"/>
              <a:t>field that is directed as shown in b to counteract the increasing external flux</a:t>
            </a:r>
          </a:p>
        </p:txBody>
      </p:sp>
      <p:pic>
        <p:nvPicPr>
          <p:cNvPr id="37892" name="Picture 4" descr="2317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5385"/>
          <a:stretch>
            <a:fillRect/>
          </a:stretch>
        </p:blipFill>
        <p:spPr>
          <a:xfrm>
            <a:off x="1054100" y="1143000"/>
            <a:ext cx="3365500" cy="2608263"/>
          </a:xfrm>
        </p:spPr>
      </p:pic>
      <p:pic>
        <p:nvPicPr>
          <p:cNvPr id="37893" name="Picture 5" descr="2317b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9231"/>
          <a:stretch>
            <a:fillRect/>
          </a:stretch>
        </p:blipFill>
        <p:spPr bwMode="auto">
          <a:xfrm>
            <a:off x="5105400" y="1066800"/>
            <a:ext cx="36210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Logic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>
                <a:latin typeface="Times New Roman"/>
                <a:cs typeface="Times New Roman"/>
              </a:rPr>
              <a:t>B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ext</a:t>
            </a:r>
            <a:r>
              <a:rPr lang="en-US" dirty="0" smtClean="0"/>
              <a:t>: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endParaRPr lang="en-US" dirty="0" smtClean="0"/>
          </a:p>
          <a:p>
            <a:r>
              <a:rPr lang="en-US" i="1" dirty="0" err="1" smtClean="0">
                <a:latin typeface="Times New Roman"/>
                <a:cs typeface="Times New Roman"/>
              </a:rPr>
              <a:t>B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ext</a:t>
            </a:r>
            <a:r>
              <a:rPr lang="en-US" dirty="0" smtClean="0"/>
              <a:t>: increasing</a:t>
            </a:r>
          </a:p>
          <a:p>
            <a:r>
              <a:rPr lang="en-US" i="1" dirty="0" smtClean="0">
                <a:latin typeface="Times New Roman"/>
                <a:cs typeface="Times New Roman"/>
              </a:rPr>
              <a:t>B</a:t>
            </a:r>
            <a:r>
              <a:rPr lang="en-US" i="1" baseline="-25000" dirty="0" smtClean="0">
                <a:latin typeface="Times New Roman"/>
                <a:cs typeface="Times New Roman"/>
              </a:rPr>
              <a:t>I</a:t>
            </a:r>
            <a:r>
              <a:rPr lang="en-US" dirty="0" smtClean="0"/>
              <a:t>: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</a:t>
            </a:r>
            <a:r>
              <a:rPr lang="en-US" dirty="0" smtClean="0">
                <a:ea typeface="Wingdings"/>
                <a:cs typeface="Wingdings"/>
              </a:rPr>
              <a:t> (to oppose the increase)</a:t>
            </a:r>
            <a:endParaRPr lang="en-US" dirty="0" smtClean="0"/>
          </a:p>
          <a:p>
            <a:r>
              <a:rPr lang="en-US" i="1" dirty="0" smtClean="0">
                <a:latin typeface="Times New Roman"/>
                <a:cs typeface="Times New Roman"/>
              </a:rPr>
              <a:t>I</a:t>
            </a:r>
            <a:r>
              <a:rPr lang="en-US" dirty="0" smtClean="0"/>
              <a:t>: counterclockwise (view from left)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Lenz’ Law – Example 2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143000" y="4005263"/>
            <a:ext cx="7696200" cy="20907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When the magnet is moved away the stationary </a:t>
            </a:r>
            <a:br>
              <a:rPr lang="en-US" sz="2400"/>
            </a:br>
            <a:r>
              <a:rPr lang="en-US" sz="2400"/>
              <a:t>loop, a current is induced as shown in c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This induced current produces its own magnetic </a:t>
            </a:r>
            <a:br>
              <a:rPr lang="en-US" sz="2400"/>
            </a:br>
            <a:r>
              <a:rPr lang="en-US" sz="2400"/>
              <a:t>field that is directed as shown in d to counteract </a:t>
            </a:r>
            <a:br>
              <a:rPr lang="en-US" sz="2400"/>
            </a:br>
            <a:r>
              <a:rPr lang="en-US" sz="2400"/>
              <a:t>the decreasing external flux</a:t>
            </a:r>
          </a:p>
        </p:txBody>
      </p:sp>
      <p:pic>
        <p:nvPicPr>
          <p:cNvPr id="39940" name="Picture 4" descr="2317c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539"/>
          <a:stretch>
            <a:fillRect/>
          </a:stretch>
        </p:blipFill>
        <p:spPr>
          <a:xfrm>
            <a:off x="1371600" y="1447800"/>
            <a:ext cx="2895600" cy="2438400"/>
          </a:xfrm>
        </p:spPr>
      </p:pic>
      <p:pic>
        <p:nvPicPr>
          <p:cNvPr id="39941" name="Picture 5" descr="2317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520"/>
          <a:stretch>
            <a:fillRect/>
          </a:stretch>
        </p:blipFill>
        <p:spPr bwMode="auto">
          <a:xfrm>
            <a:off x="4800600" y="1371600"/>
            <a:ext cx="31273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Logic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>
                <a:latin typeface="Times New Roman"/>
                <a:cs typeface="Times New Roman"/>
              </a:rPr>
              <a:t>B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ext</a:t>
            </a:r>
            <a:r>
              <a:rPr lang="en-US" dirty="0" smtClean="0"/>
              <a:t>: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endParaRPr lang="en-US" dirty="0" smtClean="0"/>
          </a:p>
          <a:p>
            <a:r>
              <a:rPr lang="en-US" i="1" dirty="0" err="1" smtClean="0">
                <a:latin typeface="Times New Roman"/>
                <a:cs typeface="Times New Roman"/>
              </a:rPr>
              <a:t>B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ext</a:t>
            </a:r>
            <a:r>
              <a:rPr lang="en-US" dirty="0" smtClean="0"/>
              <a:t>: decreasing</a:t>
            </a:r>
          </a:p>
          <a:p>
            <a:r>
              <a:rPr lang="en-US" i="1" dirty="0" smtClean="0">
                <a:latin typeface="Times New Roman"/>
                <a:cs typeface="Times New Roman"/>
              </a:rPr>
              <a:t>B</a:t>
            </a:r>
            <a:r>
              <a:rPr lang="en-US" i="1" baseline="-25000" dirty="0" smtClean="0">
                <a:latin typeface="Times New Roman"/>
                <a:cs typeface="Times New Roman"/>
              </a:rPr>
              <a:t>I</a:t>
            </a:r>
            <a:r>
              <a:rPr lang="en-US" dirty="0" smtClean="0"/>
              <a:t>: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>
                <a:ea typeface="Wingdings"/>
                <a:cs typeface="Wingdings"/>
              </a:rPr>
              <a:t> (to slow down the decrease)</a:t>
            </a:r>
            <a:endParaRPr lang="en-US" dirty="0" smtClean="0"/>
          </a:p>
          <a:p>
            <a:r>
              <a:rPr lang="en-US" i="1" dirty="0" smtClean="0">
                <a:latin typeface="Times New Roman"/>
                <a:cs typeface="Times New Roman"/>
              </a:rPr>
              <a:t>I</a:t>
            </a:r>
            <a:r>
              <a:rPr lang="en-US" dirty="0" smtClean="0"/>
              <a:t>: clockwise (view from left)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4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96200" cy="685800"/>
          </a:xfrm>
        </p:spPr>
        <p:txBody>
          <a:bodyPr/>
          <a:lstStyle/>
          <a:p>
            <a:r>
              <a:rPr lang="en-US" smtClean="0"/>
              <a:t>Summary</a:t>
            </a:r>
          </a:p>
        </p:txBody>
      </p:sp>
      <p:pic>
        <p:nvPicPr>
          <p:cNvPr id="7" name="Picture 6" descr="29_Figure14-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90600"/>
            <a:ext cx="7924800" cy="304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696200" cy="609600"/>
          </a:xfrm>
        </p:spPr>
        <p:txBody>
          <a:bodyPr/>
          <a:lstStyle/>
          <a:p>
            <a:r>
              <a:rPr lang="en-US" smtClean="0"/>
              <a:t>Direction of current</a:t>
            </a:r>
          </a:p>
        </p:txBody>
      </p:sp>
      <p:pic>
        <p:nvPicPr>
          <p:cNvPr id="43011" name="Picture 2" descr="29_Figure33-I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1905000"/>
            <a:ext cx="7312025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1143000" y="838200"/>
            <a:ext cx="7543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What is the direction of current in </a:t>
            </a:r>
            <a:r>
              <a:rPr lang="en-US" sz="2400" i="1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B</a:t>
            </a:r>
            <a:r>
              <a:rPr lang="en-US" sz="2400"/>
              <a:t> when the switch </a:t>
            </a:r>
            <a:r>
              <a:rPr lang="en-US" sz="2400" i="1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S</a:t>
            </a:r>
            <a:r>
              <a:rPr lang="en-US" sz="2400"/>
              <a:t> is closed?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553200" y="3810000"/>
            <a:ext cx="1219200" cy="762000"/>
            <a:chOff x="6553200" y="3810000"/>
            <a:chExt cx="1219200" cy="762000"/>
          </a:xfrm>
        </p:grpSpPr>
        <p:sp>
          <p:nvSpPr>
            <p:cNvPr id="5" name="Right Arrow 4"/>
            <p:cNvSpPr/>
            <p:nvPr/>
          </p:nvSpPr>
          <p:spPr bwMode="auto">
            <a:xfrm flipH="1">
              <a:off x="6553200" y="4191000"/>
              <a:ext cx="1219200" cy="3810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017" name="TextBox 5"/>
            <p:cNvSpPr txBox="1">
              <a:spLocks noChangeArrowheads="1"/>
            </p:cNvSpPr>
            <p:nvPr/>
          </p:nvSpPr>
          <p:spPr bwMode="auto">
            <a:xfrm>
              <a:off x="7010400" y="3810000"/>
              <a:ext cx="465296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 i="1">
                  <a:solidFill>
                    <a:srgbClr val="6AF86E"/>
                  </a:solidFill>
                  <a:latin typeface="Times New Roman" pitchFamily="-109" charset="0"/>
                  <a:ea typeface="Times New Roman" pitchFamily="-109" charset="0"/>
                  <a:cs typeface="Times New Roman" pitchFamily="-109" charset="0"/>
                </a:rPr>
                <a:t>I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/>
              <a:t>Do it yourself!</a:t>
            </a:r>
          </a:p>
        </p:txBody>
      </p:sp>
      <p:pic>
        <p:nvPicPr>
          <p:cNvPr id="44035" name="Picture 3" descr="CP30_0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2784475"/>
            <a:ext cx="7772400" cy="38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219200" y="1703388"/>
            <a:ext cx="56689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Which way do the currents flow?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pPr eaLnBrk="1" hangingPunct="1"/>
            <a:r>
              <a:rPr kumimoji="0" lang="en-US"/>
              <a:t>Induced current</a:t>
            </a:r>
          </a:p>
        </p:txBody>
      </p:sp>
      <p:pic>
        <p:nvPicPr>
          <p:cNvPr id="17411" name="Picture 3" descr="F30_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3200400"/>
            <a:ext cx="341630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poster1_fu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2438400"/>
            <a:ext cx="41433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762000" y="1143000"/>
            <a:ext cx="4724400" cy="1752600"/>
          </a:xfrm>
          <a:prstGeom prst="wedgeEllipseCallout">
            <a:avLst>
              <a:gd name="adj1" fmla="val 43144"/>
              <a:gd name="adj2" fmla="val 82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You mean you can </a:t>
            </a:r>
          </a:p>
          <a:p>
            <a:pPr algn="ctr"/>
            <a:r>
              <a:rPr lang="en-US" sz="2400"/>
              <a:t>generate electricity this way??!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696200" cy="1143000"/>
          </a:xfrm>
        </p:spPr>
        <p:txBody>
          <a:bodyPr/>
          <a:lstStyle/>
          <a:p>
            <a:pPr eaLnBrk="1" hangingPunct="1"/>
            <a:r>
              <a:rPr kumimoji="0" lang="en-US"/>
              <a:t>What is the current?</a:t>
            </a:r>
          </a:p>
        </p:txBody>
      </p:sp>
      <p:pic>
        <p:nvPicPr>
          <p:cNvPr id="46084" name="Picture 3" descr="F30_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8500" y="1600200"/>
            <a:ext cx="46355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1066800" y="1219200"/>
            <a:ext cx="2555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Resistance: R</a:t>
            </a:r>
          </a:p>
        </p:txBody>
      </p:sp>
      <p:graphicFrame>
        <p:nvGraphicFramePr>
          <p:cNvPr id="96262" name="Object 2"/>
          <p:cNvGraphicFramePr>
            <a:graphicFrameLocks noChangeAspect="1"/>
          </p:cNvGraphicFramePr>
          <p:nvPr/>
        </p:nvGraphicFramePr>
        <p:xfrm>
          <a:off x="1143000" y="2057400"/>
          <a:ext cx="2819400" cy="331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3" name="Equation" r:id="rId5" imgW="1231900" imgH="1447800" progId="">
                  <p:embed/>
                </p:oleObj>
              </mc:Choice>
              <mc:Fallback>
                <p:oleObj name="Equation" r:id="rId5" imgW="1231900" imgH="1447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057400"/>
                        <a:ext cx="2819400" cy="331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696200" cy="1143000"/>
          </a:xfrm>
        </p:spPr>
        <p:txBody>
          <a:bodyPr/>
          <a:lstStyle/>
          <a:p>
            <a:pPr eaLnBrk="1" hangingPunct="1"/>
            <a:r>
              <a:rPr kumimoji="0" lang="en-US"/>
              <a:t>What is the force?</a:t>
            </a:r>
          </a:p>
        </p:txBody>
      </p:sp>
      <p:pic>
        <p:nvPicPr>
          <p:cNvPr id="48132" name="Picture 3" descr="F30_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8500" y="1600200"/>
            <a:ext cx="46355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1066800" y="1219200"/>
            <a:ext cx="2555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Resistance: R</a:t>
            </a:r>
          </a:p>
        </p:txBody>
      </p:sp>
      <p:graphicFrame>
        <p:nvGraphicFramePr>
          <p:cNvPr id="101381" name="Object 2"/>
          <p:cNvGraphicFramePr>
            <a:graphicFrameLocks noChangeAspect="1"/>
          </p:cNvGraphicFramePr>
          <p:nvPr/>
        </p:nvGraphicFramePr>
        <p:xfrm>
          <a:off x="962025" y="2362200"/>
          <a:ext cx="3314700" cy="296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1" name="Equation" r:id="rId5" imgW="1447800" imgH="1295400" progId="">
                  <p:embed/>
                </p:oleObj>
              </mc:Choice>
              <mc:Fallback>
                <p:oleObj name="Equation" r:id="rId5" imgW="1447800" imgH="12954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2362200"/>
                        <a:ext cx="3314700" cy="296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696200" cy="609600"/>
          </a:xfrm>
        </p:spPr>
        <p:txBody>
          <a:bodyPr/>
          <a:lstStyle/>
          <a:p>
            <a:r>
              <a:rPr lang="en-US" smtClean="0"/>
              <a:t>Displacement Current</a:t>
            </a:r>
          </a:p>
        </p:txBody>
      </p:sp>
      <p:pic>
        <p:nvPicPr>
          <p:cNvPr id="48133" name="Picture 2" descr="29_Figure22-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94350" y="3733800"/>
            <a:ext cx="354965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TextBox 3"/>
          <p:cNvSpPr txBox="1">
            <a:spLocks noChangeArrowheads="1"/>
          </p:cNvSpPr>
          <p:nvPr/>
        </p:nvSpPr>
        <p:spPr bwMode="auto">
          <a:xfrm>
            <a:off x="914400" y="685800"/>
            <a:ext cx="79184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There is something wrong with Ampere’s Law</a:t>
            </a:r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2690813" y="1219200"/>
          <a:ext cx="409098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1" name="Equation" r:id="rId4" imgW="2120900" imgH="266700" progId="Equation.3">
                  <p:embed/>
                </p:oleObj>
              </mc:Choice>
              <mc:Fallback>
                <p:oleObj name="Equation" r:id="rId4" imgW="21209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0813" y="1219200"/>
                        <a:ext cx="4090987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1905000"/>
            <a:ext cx="81534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500"/>
              <a:t>Depending on the surface, </a:t>
            </a:r>
            <a:r>
              <a:rPr lang="en-US" sz="2500" i="1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I</a:t>
            </a:r>
            <a:r>
              <a:rPr lang="en-US" sz="2500" i="1" baseline="-25000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encl</a:t>
            </a:r>
            <a:r>
              <a:rPr lang="en-US" sz="2500"/>
              <a:t> could be either zero or non-zero. Inside the capacitor there is no conduction current.</a:t>
            </a:r>
          </a:p>
        </p:txBody>
      </p:sp>
      <p:graphicFrame>
        <p:nvGraphicFramePr>
          <p:cNvPr id="86020" name="Object 3"/>
          <p:cNvGraphicFramePr>
            <a:graphicFrameLocks noChangeAspect="1"/>
          </p:cNvGraphicFramePr>
          <p:nvPr/>
        </p:nvGraphicFramePr>
        <p:xfrm>
          <a:off x="914400" y="3276600"/>
          <a:ext cx="4572000" cy="236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2" name="Equation" r:id="rId6" imgW="2552700" imgH="1320800" progId="Equation.3">
                  <p:embed/>
                </p:oleObj>
              </mc:Choice>
              <mc:Fallback>
                <p:oleObj name="Equation" r:id="rId6" imgW="2552700" imgH="1320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276600"/>
                        <a:ext cx="4572000" cy="2363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696200" cy="685800"/>
          </a:xfrm>
        </p:spPr>
        <p:txBody>
          <a:bodyPr/>
          <a:lstStyle/>
          <a:p>
            <a:r>
              <a:rPr lang="en-US" smtClean="0"/>
              <a:t>Displacement Current</a:t>
            </a:r>
          </a:p>
        </p:txBody>
      </p:sp>
      <p:sp>
        <p:nvSpPr>
          <p:cNvPr id="49158" name="TextBox 2"/>
          <p:cNvSpPr txBox="1">
            <a:spLocks noChangeArrowheads="1"/>
          </p:cNvSpPr>
          <p:nvPr/>
        </p:nvSpPr>
        <p:spPr bwMode="auto">
          <a:xfrm>
            <a:off x="838200" y="762000"/>
            <a:ext cx="8305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700"/>
              <a:t>We need to account for the E field in Ampere’s Law.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914400" y="1930400"/>
          <a:ext cx="4648200" cy="309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23" name="Equation" r:id="rId3" imgW="2286000" imgH="1524000" progId="Equation.3">
                  <p:embed/>
                </p:oleObj>
              </mc:Choice>
              <mc:Fallback>
                <p:oleObj name="Equation" r:id="rId3" imgW="2286000" imgH="1524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30400"/>
                        <a:ext cx="4648200" cy="309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2743200" y="1371600"/>
          <a:ext cx="409098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24" name="Equation" r:id="rId5" imgW="2120900" imgH="266700" progId="Equation.3">
                  <p:embed/>
                </p:oleObj>
              </mc:Choice>
              <mc:Fallback>
                <p:oleObj name="Equation" r:id="rId5" imgW="2120900" imgH="266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371600"/>
                        <a:ext cx="4090988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4" name="Object 4"/>
          <p:cNvGraphicFramePr>
            <a:graphicFrameLocks noChangeAspect="1"/>
          </p:cNvGraphicFramePr>
          <p:nvPr/>
        </p:nvGraphicFramePr>
        <p:xfrm>
          <a:off x="1801813" y="5181600"/>
          <a:ext cx="59753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25" name="Equation" r:id="rId7" imgW="3098800" imgH="266700" progId="Equation.3">
                  <p:embed/>
                </p:oleObj>
              </mc:Choice>
              <mc:Fallback>
                <p:oleObj name="Equation" r:id="rId7" imgW="3098800" imgH="266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813" y="5181600"/>
                        <a:ext cx="597535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96200" cy="685800"/>
          </a:xfrm>
        </p:spPr>
        <p:txBody>
          <a:bodyPr/>
          <a:lstStyle/>
          <a:p>
            <a:r>
              <a:rPr lang="en-US" smtClean="0"/>
              <a:t>Does it work?</a:t>
            </a:r>
          </a:p>
        </p:txBody>
      </p:sp>
      <p:pic>
        <p:nvPicPr>
          <p:cNvPr id="50181" name="Picture 2" descr="29_Figure22-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4038600"/>
            <a:ext cx="34718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143000" y="990600"/>
          <a:ext cx="8001000" cy="231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9" name="Equation" r:id="rId4" imgW="3733800" imgH="1079500" progId="Equation.3">
                  <p:embed/>
                </p:oleObj>
              </mc:Choice>
              <mc:Fallback>
                <p:oleObj name="Equation" r:id="rId4" imgW="3733800" imgH="1079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990600"/>
                        <a:ext cx="8001000" cy="2312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7" name="Object 3"/>
          <p:cNvGraphicFramePr>
            <a:graphicFrameLocks noChangeAspect="1"/>
          </p:cNvGraphicFramePr>
          <p:nvPr/>
        </p:nvGraphicFramePr>
        <p:xfrm>
          <a:off x="4038600" y="3465513"/>
          <a:ext cx="4737100" cy="202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0" name="Equation" r:id="rId6" imgW="2590800" imgH="1104900" progId="Equation.3">
                  <p:embed/>
                </p:oleObj>
              </mc:Choice>
              <mc:Fallback>
                <p:oleObj name="Equation" r:id="rId6" imgW="2590800" imgH="11049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465513"/>
                        <a:ext cx="4737100" cy="202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Displacement current density</a:t>
            </a:r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4114800" y="1828800"/>
          <a:ext cx="112553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95" name="Equation" r:id="rId3" imgW="508000" imgH="355600" progId="Equation.3">
                  <p:embed/>
                </p:oleObj>
              </mc:Choice>
              <mc:Fallback>
                <p:oleObj name="Equation" r:id="rId3" imgW="5080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828800"/>
                        <a:ext cx="1125538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696200" cy="609600"/>
          </a:xfrm>
        </p:spPr>
        <p:txBody>
          <a:bodyPr/>
          <a:lstStyle/>
          <a:p>
            <a:r>
              <a:rPr lang="en-US" smtClean="0"/>
              <a:t>Example</a:t>
            </a:r>
          </a:p>
        </p:txBody>
      </p:sp>
      <p:pic>
        <p:nvPicPr>
          <p:cNvPr id="52229" name="Picture 2" descr="29_Figure23-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3810000"/>
            <a:ext cx="3067050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3000" y="762000"/>
            <a:ext cx="5942013" cy="50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700" dirty="0"/>
              <a:t>What is the B field at point </a:t>
            </a:r>
            <a:r>
              <a:rPr lang="en-US" sz="2700" i="1" dirty="0">
                <a:latin typeface="Times New Roman"/>
                <a:cs typeface="Times New Roman"/>
              </a:rPr>
              <a:t>a </a:t>
            </a:r>
            <a:r>
              <a:rPr lang="en-US" sz="2700" dirty="0">
                <a:latin typeface="+mn-lt"/>
                <a:cs typeface="Times New Roman"/>
              </a:rPr>
              <a:t>given </a:t>
            </a:r>
            <a:r>
              <a:rPr lang="en-US" sz="2700" i="1" dirty="0">
                <a:latin typeface="Times New Roman"/>
                <a:cs typeface="Times New Roman"/>
              </a:rPr>
              <a:t>I</a:t>
            </a:r>
            <a:r>
              <a:rPr lang="en-US" sz="2700" i="1" baseline="-25000" dirty="0">
                <a:latin typeface="Times New Roman"/>
                <a:cs typeface="Times New Roman"/>
              </a:rPr>
              <a:t>C</a:t>
            </a:r>
            <a:r>
              <a:rPr lang="en-US" sz="2700" dirty="0"/>
              <a:t>?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143000" y="1447800"/>
          <a:ext cx="45974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7" name="Equation" r:id="rId4" imgW="2298700" imgH="1295400" progId="Equation.3">
                  <p:embed/>
                </p:oleObj>
              </mc:Choice>
              <mc:Fallback>
                <p:oleObj name="Equation" r:id="rId4" imgW="2298700" imgH="1295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447800"/>
                        <a:ext cx="4597400" cy="259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5" name="Object 3"/>
          <p:cNvGraphicFramePr>
            <a:graphicFrameLocks noChangeAspect="1"/>
          </p:cNvGraphicFramePr>
          <p:nvPr/>
        </p:nvGraphicFramePr>
        <p:xfrm>
          <a:off x="4495800" y="4114800"/>
          <a:ext cx="2474913" cy="213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8" name="Equation" r:id="rId6" imgW="1282700" imgH="1104900" progId="Equation.3">
                  <p:embed/>
                </p:oleObj>
              </mc:Choice>
              <mc:Fallback>
                <p:oleObj name="Equation" r:id="rId6" imgW="1282700" imgH="11049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114800"/>
                        <a:ext cx="2474913" cy="213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696200" cy="533400"/>
          </a:xfrm>
        </p:spPr>
        <p:txBody>
          <a:bodyPr/>
          <a:lstStyle/>
          <a:p>
            <a:r>
              <a:rPr lang="en-US"/>
              <a:t>Ampere-Maxwell law</a:t>
            </a:r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899439"/>
              </p:ext>
            </p:extLst>
          </p:nvPr>
        </p:nvGraphicFramePr>
        <p:xfrm>
          <a:off x="838200" y="762000"/>
          <a:ext cx="4110038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19" name="Equation" r:id="rId3" imgW="1625600" imgH="393700" progId="">
                  <p:embed/>
                </p:oleObj>
              </mc:Choice>
              <mc:Fallback>
                <p:oleObj name="Equation" r:id="rId3" imgW="1625600" imgH="393700" progId="">
                  <p:embed/>
                  <p:pic>
                    <p:nvPicPr>
                      <p:cNvPr id="0" name="Picture 2"/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762000"/>
                        <a:ext cx="4110038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796EB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5F7BAE">
                                <a:alpha val="50000"/>
                              </a:srgbClr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254" name="Picture 5" descr="F32_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0" y="1235075"/>
            <a:ext cx="3725863" cy="54864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3028950" y="2606675"/>
          <a:ext cx="103188" cy="14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20" name="Equation" r:id="rId6" imgW="114300" imgH="165100" progId="">
                  <p:embed/>
                </p:oleObj>
              </mc:Choice>
              <mc:Fallback>
                <p:oleObj name="Equation" r:id="rId6" imgW="114300" imgH="165100" progId="">
                  <p:embed/>
                  <p:pic>
                    <p:nvPicPr>
                      <p:cNvPr id="0" name="Picture 3"/>
                      <p:cNvPicPr>
                        <a:picLocks noChangeAspect="1"/>
                      </p:cNvPicPr>
                      <p:nvPr/>
                    </p:nvPicPr>
                    <p:blipFill>
                      <a:blip r:embed="rId7">
                        <a:alphaModFix amt="25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50" y="2606675"/>
                        <a:ext cx="103188" cy="147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796EB">
                                <a:alpha val="24901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5F7BAE">
                                <a:alpha val="50000"/>
                              </a:srgbClr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908517"/>
              </p:ext>
            </p:extLst>
          </p:nvPr>
        </p:nvGraphicFramePr>
        <p:xfrm>
          <a:off x="838200" y="1676400"/>
          <a:ext cx="4076700" cy="471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21" name="Equation" r:id="rId8" imgW="2209800" imgH="2552700" progId="Equation.3">
                  <p:embed/>
                </p:oleObj>
              </mc:Choice>
              <mc:Fallback>
                <p:oleObj name="Equation" r:id="rId8" imgW="2209800" imgH="2552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76400"/>
                        <a:ext cx="4076700" cy="471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itle 1"/>
          <p:cNvSpPr>
            <a:spLocks noGrp="1"/>
          </p:cNvSpPr>
          <p:nvPr>
            <p:ph type="title"/>
          </p:nvPr>
        </p:nvSpPr>
        <p:spPr>
          <a:xfrm>
            <a:off x="5029200" y="152400"/>
            <a:ext cx="4114800" cy="1752600"/>
          </a:xfrm>
        </p:spPr>
        <p:txBody>
          <a:bodyPr/>
          <a:lstStyle/>
          <a:p>
            <a:r>
              <a:rPr lang="en-US" smtClean="0"/>
              <a:t>Isolated rod vs closed circuit</a:t>
            </a:r>
          </a:p>
        </p:txBody>
      </p:sp>
      <p:pic>
        <p:nvPicPr>
          <p:cNvPr id="54276" name="Picture 2" descr="29_Figure15-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74638"/>
            <a:ext cx="3902075" cy="658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5053013" y="2609850"/>
          <a:ext cx="3852862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7" name="Equation" r:id="rId4" imgW="2235200" imgH="1358900" progId="Equation.3">
                  <p:embed/>
                </p:oleObj>
              </mc:Choice>
              <mc:Fallback>
                <p:oleObj name="Equation" r:id="rId4" imgW="2235200" imgH="13589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3013" y="2609850"/>
                        <a:ext cx="3852862" cy="234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/>
              <a:t>Eddy Currents</a:t>
            </a:r>
          </a:p>
        </p:txBody>
      </p:sp>
      <p:pic>
        <p:nvPicPr>
          <p:cNvPr id="55299" name="Picture 3" descr="F30_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609600"/>
            <a:ext cx="2430463" cy="574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066800" y="5181600"/>
            <a:ext cx="49323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Eddy currents want to stop whatever you are doing!</a:t>
            </a:r>
          </a:p>
        </p:txBody>
      </p:sp>
      <p:pic>
        <p:nvPicPr>
          <p:cNvPr id="6" name="Eddy Solid Disc.AVI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5400" y="1752600"/>
            <a:ext cx="4064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/>
              <a:t>For my next magic act…</a:t>
            </a:r>
          </a:p>
        </p:txBody>
      </p:sp>
      <p:pic>
        <p:nvPicPr>
          <p:cNvPr id="19459" name="Picture 3" descr="F30_0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2514600"/>
            <a:ext cx="3733800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1066800" y="3962400"/>
            <a:ext cx="39751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Note: No moving parts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Which one falls faster?</a:t>
            </a:r>
          </a:p>
        </p:txBody>
      </p:sp>
      <p:pic>
        <p:nvPicPr>
          <p:cNvPr id="57347" name="Picture 4" descr="IMG_11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743200"/>
            <a:ext cx="6270625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Movie</a:t>
            </a:r>
          </a:p>
        </p:txBody>
      </p:sp>
      <p:pic>
        <p:nvPicPr>
          <p:cNvPr id="5" name="Eddy Solid Disc.AVI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400" y="2133600"/>
            <a:ext cx="4064000" cy="3048000"/>
          </a:xfrm>
          <a:prstGeom prst="rect">
            <a:avLst/>
          </a:prstGeom>
        </p:spPr>
      </p:pic>
      <p:pic>
        <p:nvPicPr>
          <p:cNvPr id="6" name="Eddy Holes.AVI">
            <a:hlinkClick r:id="" action="ppaction://media"/>
          </p:cNvPr>
          <p:cNvPicPr/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29200" y="2133600"/>
            <a:ext cx="4064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is not well defined</a:t>
            </a:r>
            <a:endParaRPr lang="en-US" dirty="0"/>
          </a:p>
        </p:txBody>
      </p:sp>
      <p:pic>
        <p:nvPicPr>
          <p:cNvPr id="3" name="Picture 2" descr="Escher_Waterf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905000"/>
            <a:ext cx="3543460" cy="4524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587435"/>
              </p:ext>
            </p:extLst>
          </p:nvPr>
        </p:nvGraphicFramePr>
        <p:xfrm>
          <a:off x="1143000" y="1828800"/>
          <a:ext cx="1752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4" imgW="584200" imgH="355600" progId="Equation.3">
                  <p:embed/>
                </p:oleObj>
              </mc:Choice>
              <mc:Fallback>
                <p:oleObj name="Equation" r:id="rId4" imgW="5842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828800"/>
                        <a:ext cx="17526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 descr="F30_14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89" t="-1496" r="56121" b="10221"/>
          <a:stretch/>
        </p:blipFill>
        <p:spPr bwMode="auto">
          <a:xfrm>
            <a:off x="1066800" y="3200400"/>
            <a:ext cx="270387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0666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696200" cy="914400"/>
          </a:xfrm>
        </p:spPr>
        <p:txBody>
          <a:bodyPr/>
          <a:lstStyle/>
          <a:p>
            <a:pPr eaLnBrk="1" hangingPunct="1"/>
            <a:r>
              <a:rPr kumimoji="0" lang="en-US"/>
              <a:t>Faraday’s Law (modern form)</a:t>
            </a:r>
          </a:p>
        </p:txBody>
      </p:sp>
      <p:pic>
        <p:nvPicPr>
          <p:cNvPr id="50182" name="Picture 3" descr="F30_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725"/>
          <a:stretch>
            <a:fillRect/>
          </a:stretch>
        </p:blipFill>
        <p:spPr bwMode="auto">
          <a:xfrm>
            <a:off x="1828800" y="3962400"/>
            <a:ext cx="61356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3200400" y="990600"/>
          <a:ext cx="2971800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5" name="Equation" r:id="rId5" imgW="1397000" imgH="508000" progId="">
                  <p:embed/>
                </p:oleObj>
              </mc:Choice>
              <mc:Fallback>
                <p:oleObj name="Equation" r:id="rId5" imgW="1397000" imgH="508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990600"/>
                        <a:ext cx="2971800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3200400" y="2209800"/>
          <a:ext cx="28194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6" name="Equation" r:id="rId7" imgW="1066800" imgH="393700" progId="">
                  <p:embed/>
                </p:oleObj>
              </mc:Choice>
              <mc:Fallback>
                <p:oleObj name="Equation" r:id="rId7" imgW="1066800" imgH="3937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209800"/>
                        <a:ext cx="2819400" cy="10414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4343400" y="3352800"/>
          <a:ext cx="41148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7" name="Equation" r:id="rId9" imgW="1562100" imgH="190500" progId="">
                  <p:embed/>
                </p:oleObj>
              </mc:Choice>
              <mc:Fallback>
                <p:oleObj name="Equation" r:id="rId9" imgW="1562100" imgH="1905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352800"/>
                        <a:ext cx="411480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/>
              <a:t>Magnetic materials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kumimoji="0" lang="en-US"/>
              <a:t>Diamagnetism</a:t>
            </a:r>
          </a:p>
          <a:p>
            <a:pPr eaLnBrk="1" hangingPunct="1"/>
            <a:r>
              <a:rPr kumimoji="0" lang="en-US"/>
              <a:t>Paramagnetism</a:t>
            </a:r>
          </a:p>
          <a:p>
            <a:pPr eaLnBrk="1" hangingPunct="1"/>
            <a:r>
              <a:rPr kumimoji="0" lang="en-US"/>
              <a:t>Ferromagnetism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4572000" cy="762000"/>
          </a:xfrm>
        </p:spPr>
        <p:txBody>
          <a:bodyPr/>
          <a:lstStyle/>
          <a:p>
            <a:pPr eaLnBrk="1" hangingPunct="1"/>
            <a:r>
              <a:rPr kumimoji="0" lang="en-US"/>
              <a:t>Diamagnetism </a:t>
            </a:r>
          </a:p>
        </p:txBody>
      </p:sp>
      <p:sp>
        <p:nvSpPr>
          <p:cNvPr id="54275" name="Rectangle 3"/>
          <p:cNvSpPr>
            <a:spLocks/>
          </p:cNvSpPr>
          <p:nvPr/>
        </p:nvSpPr>
        <p:spPr bwMode="auto">
          <a:xfrm>
            <a:off x="784225" y="704850"/>
            <a:ext cx="8131175" cy="452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82296" tIns="41148" rIns="82296" bIns="41148">
            <a:prstTxWarp prst="textNoShape">
              <a:avLst/>
            </a:prstTxWarp>
            <a:spAutoFit/>
          </a:bodyPr>
          <a:lstStyle/>
          <a:p>
            <a:pPr defTabSz="822325" eaLnBrk="1" hangingPunct="1">
              <a:defRPr/>
            </a:pPr>
            <a:r>
              <a:rPr lang="en-US" sz="2400" dirty="0">
                <a:latin typeface="+mn-lt"/>
                <a:ea typeface="Palatino" pitchFamily="-65" charset="0"/>
                <a:cs typeface="Palatino" pitchFamily="-65" charset="0"/>
              </a:rPr>
              <a:t>No net magnetic dipole for each atom when </a:t>
            </a:r>
            <a:r>
              <a:rPr lang="en-US" sz="2400" i="1" dirty="0">
                <a:latin typeface="Times New Roman"/>
                <a:ea typeface="Palatino" pitchFamily="-65" charset="0"/>
                <a:cs typeface="Times New Roman"/>
              </a:rPr>
              <a:t>B=0</a:t>
            </a:r>
            <a:r>
              <a:rPr lang="en-US" sz="2400" dirty="0">
                <a:latin typeface="+mn-lt"/>
                <a:ea typeface="Palatino" pitchFamily="-65" charset="0"/>
                <a:cs typeface="Palatino" pitchFamily="-65" charset="0"/>
              </a:rPr>
              <a:t>.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838200" y="1314450"/>
            <a:ext cx="8091488" cy="1190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82296" tIns="41148" rIns="82296" bIns="41148">
            <a:prstTxWarp prst="textNoShape">
              <a:avLst/>
            </a:prstTxWarp>
            <a:spAutoFit/>
          </a:bodyPr>
          <a:lstStyle/>
          <a:p>
            <a:pPr defTabSz="822325" eaLnBrk="1" hangingPunct="1">
              <a:defRPr/>
            </a:pPr>
            <a:r>
              <a:rPr lang="en-US" sz="2400" dirty="0">
                <a:latin typeface="+mn-lt"/>
                <a:ea typeface="Palatino" pitchFamily="-65" charset="0"/>
                <a:cs typeface="Palatino" pitchFamily="-65" charset="0"/>
              </a:rPr>
              <a:t>When magnetic field is switched on, an induced magnetic dipole points in the opposite direction to </a:t>
            </a:r>
            <a:r>
              <a:rPr lang="en-US" sz="2400" i="1" dirty="0">
                <a:latin typeface="Times New Roman"/>
                <a:ea typeface="Palatino" pitchFamily="-65" charset="0"/>
                <a:cs typeface="Times New Roman"/>
              </a:rPr>
              <a:t>B</a:t>
            </a:r>
            <a:r>
              <a:rPr lang="en-US" sz="2400" dirty="0">
                <a:latin typeface="+mn-lt"/>
                <a:ea typeface="Palatino" pitchFamily="-65" charset="0"/>
                <a:cs typeface="Palatino" pitchFamily="-65" charset="0"/>
              </a:rPr>
              <a:t> due to Lenz’s Law, this causes the object to be repelled.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852488" y="2605088"/>
            <a:ext cx="5984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  <a:ea typeface="ＭＳ Ｐゴシック" pitchFamily="-65" charset="-128"/>
                <a:cs typeface="ＭＳ Ｐゴシック" pitchFamily="-65" charset="-128"/>
              </a:rPr>
              <a:t>Copper, lead, </a:t>
            </a:r>
            <a:r>
              <a:rPr lang="en-US" sz="2400" dirty="0" err="1">
                <a:latin typeface="+mn-lt"/>
                <a:ea typeface="ＭＳ Ｐゴシック" pitchFamily="-65" charset="-128"/>
                <a:cs typeface="ＭＳ Ｐゴシック" pitchFamily="-65" charset="-128"/>
              </a:rPr>
              <a:t>NaCl</a:t>
            </a:r>
            <a:r>
              <a:rPr lang="en-US" sz="2400" dirty="0">
                <a:latin typeface="+mn-lt"/>
                <a:ea typeface="ＭＳ Ｐゴシック" pitchFamily="-65" charset="-128"/>
                <a:cs typeface="ＭＳ Ｐゴシック" pitchFamily="-65" charset="-128"/>
              </a:rPr>
              <a:t>, water, superconductor</a:t>
            </a:r>
          </a:p>
        </p:txBody>
      </p:sp>
      <p:pic>
        <p:nvPicPr>
          <p:cNvPr id="54278" name="Picture 6" descr="orig_float"/>
          <p:cNvPicPr>
            <a:picLocks noChangeAspect="1" noChangeArrowheads="1"/>
          </p:cNvPicPr>
          <p:nvPr/>
        </p:nvPicPr>
        <p:blipFill>
          <a:blip r:embed="rId3"/>
          <a:srcRect t="19612" b="6844"/>
          <a:stretch>
            <a:fillRect/>
          </a:stretch>
        </p:blipFill>
        <p:spPr bwMode="auto">
          <a:xfrm>
            <a:off x="3429000" y="3219166"/>
            <a:ext cx="3124200" cy="20386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123444" tIns="0" rIns="148133" bIns="0"/>
          <a:lstStyle/>
          <a:p>
            <a:pPr eaLnBrk="1" hangingPunct="1"/>
            <a:r>
              <a:rPr kumimoji="0" lang="en-US"/>
              <a:t>Paramagnetism</a:t>
            </a:r>
          </a:p>
        </p:txBody>
      </p:sp>
      <p:sp>
        <p:nvSpPr>
          <p:cNvPr id="56323" name="Rectangle 3"/>
          <p:cNvSpPr>
            <a:spLocks/>
          </p:cNvSpPr>
          <p:nvPr/>
        </p:nvSpPr>
        <p:spPr bwMode="auto">
          <a:xfrm>
            <a:off x="838200" y="1600200"/>
            <a:ext cx="8137525" cy="1190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82296" tIns="41148" rIns="82296" bIns="41148">
            <a:prstTxWarp prst="textNoShape">
              <a:avLst/>
            </a:prstTxWarp>
            <a:spAutoFit/>
          </a:bodyPr>
          <a:lstStyle/>
          <a:p>
            <a:pPr defTabSz="822325" eaLnBrk="1" hangingPunct="1"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ea typeface="Palatino" pitchFamily="-65" charset="0"/>
                <a:cs typeface="Palatino" pitchFamily="-65" charset="0"/>
              </a:rPr>
              <a:t>Each atom already has a permanent dipole moment.</a:t>
            </a:r>
          </a:p>
          <a:p>
            <a:pPr defTabSz="822325" eaLnBrk="1" hangingPunct="1"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ea typeface="Palatino" pitchFamily="-65" charset="0"/>
                <a:cs typeface="Palatino" pitchFamily="-65" charset="0"/>
              </a:rPr>
              <a:t>This dipole will align with external B field. </a:t>
            </a:r>
          </a:p>
          <a:p>
            <a:pPr defTabSz="822325" eaLnBrk="1" hangingPunct="1"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ea typeface="Palatino" pitchFamily="-65" charset="0"/>
                <a:cs typeface="Palatino" pitchFamily="-65" charset="0"/>
              </a:rPr>
              <a:t>Forces points from weak field to strong (attraction).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914400" y="2895600"/>
            <a:ext cx="543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Oxygen, aluminum, chromium, sodium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Movie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5867400" y="1371600"/>
            <a:ext cx="2619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Liquid Oxygen</a:t>
            </a:r>
          </a:p>
        </p:txBody>
      </p:sp>
      <p:pic>
        <p:nvPicPr>
          <p:cNvPr id="5" name="Oxygen Paramag.MO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28800" y="1905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0"/>
            <a:ext cx="7772400" cy="1143000"/>
          </a:xfrm>
        </p:spPr>
        <p:txBody>
          <a:bodyPr/>
          <a:lstStyle/>
          <a:p>
            <a:pPr eaLnBrk="1" hangingPunct="1"/>
            <a:r>
              <a:rPr kumimoji="0" lang="en-US"/>
              <a:t>Ferromagnetism</a:t>
            </a:r>
          </a:p>
        </p:txBody>
      </p:sp>
      <p:sp>
        <p:nvSpPr>
          <p:cNvPr id="61443" name="Rectangle 3"/>
          <p:cNvSpPr>
            <a:spLocks/>
          </p:cNvSpPr>
          <p:nvPr/>
        </p:nvSpPr>
        <p:spPr bwMode="auto">
          <a:xfrm>
            <a:off x="838200" y="914400"/>
            <a:ext cx="7696200" cy="25765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82296" tIns="41148" rIns="82296" bIns="41148">
            <a:prstTxWarp prst="textNoShape">
              <a:avLst/>
            </a:prstTxWarp>
            <a:spAutoFit/>
          </a:bodyPr>
          <a:lstStyle/>
          <a:p>
            <a:pPr defTabSz="822325" eaLnBrk="1" hangingPunct="1">
              <a:buFontTx/>
              <a:buChar char="•"/>
              <a:defRPr/>
            </a:pPr>
            <a:r>
              <a:rPr lang="en-US" sz="2700" dirty="0">
                <a:solidFill>
                  <a:srgbClr val="000000"/>
                </a:solidFill>
                <a:latin typeface="+mn-lt"/>
                <a:ea typeface="Palatino" pitchFamily="-65" charset="0"/>
                <a:cs typeface="Palatino" pitchFamily="-65" charset="0"/>
              </a:rPr>
              <a:t>Each atom has a net magnetic dipole.</a:t>
            </a:r>
          </a:p>
          <a:p>
            <a:pPr defTabSz="822325" eaLnBrk="1" hangingPunct="1">
              <a:buFontTx/>
              <a:buChar char="•"/>
              <a:defRPr/>
            </a:pPr>
            <a:r>
              <a:rPr lang="en-US" sz="2700" dirty="0">
                <a:solidFill>
                  <a:srgbClr val="000000"/>
                </a:solidFill>
                <a:latin typeface="+mn-lt"/>
                <a:ea typeface="Palatino" pitchFamily="-65" charset="0"/>
                <a:cs typeface="Palatino" pitchFamily="-65" charset="0"/>
              </a:rPr>
              <a:t>Atoms arrange themselves into </a:t>
            </a:r>
            <a:r>
              <a:rPr lang="en-US" sz="2700" i="1" dirty="0">
                <a:solidFill>
                  <a:srgbClr val="000000"/>
                </a:solidFill>
                <a:latin typeface="+mn-lt"/>
                <a:ea typeface="Palatino" pitchFamily="-65" charset="0"/>
                <a:cs typeface="Palatino" pitchFamily="-65" charset="0"/>
              </a:rPr>
              <a:t>domains.</a:t>
            </a:r>
          </a:p>
          <a:p>
            <a:pPr defTabSz="822325" eaLnBrk="1" hangingPunct="1">
              <a:buFontTx/>
              <a:buChar char="•"/>
              <a:defRPr/>
            </a:pPr>
            <a:r>
              <a:rPr lang="en-US" sz="2700" dirty="0">
                <a:solidFill>
                  <a:srgbClr val="000000"/>
                </a:solidFill>
                <a:latin typeface="+mn-lt"/>
                <a:ea typeface="Palatino" pitchFamily="-65" charset="0"/>
                <a:cs typeface="Palatino" pitchFamily="-65" charset="0"/>
              </a:rPr>
              <a:t>External fields can affect the alignment of the domains.</a:t>
            </a:r>
            <a:endParaRPr lang="en-US" sz="2700" i="1" dirty="0">
              <a:solidFill>
                <a:srgbClr val="000000"/>
              </a:solidFill>
              <a:latin typeface="+mn-lt"/>
              <a:ea typeface="Palatino" pitchFamily="-65" charset="0"/>
              <a:cs typeface="Palatino" pitchFamily="-65" charset="0"/>
            </a:endParaRPr>
          </a:p>
          <a:p>
            <a:pPr defTabSz="822325" eaLnBrk="1" hangingPunct="1">
              <a:buFontTx/>
              <a:buChar char="•"/>
              <a:defRPr/>
            </a:pPr>
            <a:r>
              <a:rPr lang="en-US" sz="2700" dirty="0">
                <a:solidFill>
                  <a:srgbClr val="000000"/>
                </a:solidFill>
                <a:latin typeface="+mn-lt"/>
                <a:ea typeface="Palatino" pitchFamily="-65" charset="0"/>
                <a:cs typeface="Palatino" pitchFamily="-65" charset="0"/>
              </a:rPr>
              <a:t>Heat can destroy the domains.</a:t>
            </a:r>
          </a:p>
          <a:p>
            <a:pPr defTabSz="822325" eaLnBrk="1" hangingPunct="1">
              <a:buFontTx/>
              <a:buChar char="•"/>
              <a:defRPr/>
            </a:pPr>
            <a:r>
              <a:rPr lang="en-US" sz="2700" dirty="0">
                <a:solidFill>
                  <a:srgbClr val="000000"/>
                </a:solidFill>
                <a:latin typeface="+mn-lt"/>
                <a:ea typeface="Palatino" pitchFamily="-65" charset="0"/>
                <a:cs typeface="Palatino" pitchFamily="-65" charset="0"/>
              </a:rPr>
              <a:t>Magnets are made this way.</a:t>
            </a:r>
          </a:p>
        </p:txBody>
      </p:sp>
      <p:sp>
        <p:nvSpPr>
          <p:cNvPr id="61444" name="Rectangle 4"/>
          <p:cNvSpPr>
            <a:spLocks/>
          </p:cNvSpPr>
          <p:nvPr/>
        </p:nvSpPr>
        <p:spPr bwMode="auto">
          <a:xfrm>
            <a:off x="539750" y="3735388"/>
            <a:ext cx="2200275" cy="493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82296" tIns="41148" rIns="82296" bIns="41148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700">
                <a:solidFill>
                  <a:srgbClr val="5F7BAE"/>
                </a:solidFill>
                <a:latin typeface="Palatino" pitchFamily="-109" charset="0"/>
                <a:ea typeface="Palatino" pitchFamily="-109" charset="0"/>
                <a:cs typeface="Palatino" pitchFamily="-109" charset="0"/>
              </a:rPr>
              <a:t>Insert Picture</a:t>
            </a:r>
          </a:p>
        </p:txBody>
      </p:sp>
      <p:pic>
        <p:nvPicPr>
          <p:cNvPr id="61445" name="Picture 5" descr="image2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573463"/>
            <a:ext cx="33813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6" descr="image2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3550" y="3573463"/>
            <a:ext cx="33813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7" name="Line 7"/>
          <p:cNvSpPr>
            <a:spLocks noChangeShapeType="1"/>
          </p:cNvSpPr>
          <p:nvPr/>
        </p:nvSpPr>
        <p:spPr bwMode="auto">
          <a:xfrm>
            <a:off x="6983413" y="3298825"/>
            <a:ext cx="0" cy="2606675"/>
          </a:xfrm>
          <a:prstGeom prst="line">
            <a:avLst/>
          </a:prstGeom>
          <a:noFill/>
          <a:ln w="88900">
            <a:solidFill>
              <a:schemeClr val="tx2">
                <a:alpha val="78038"/>
              </a:schemeClr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8" name="Rectangle 8"/>
          <p:cNvSpPr>
            <a:spLocks/>
          </p:cNvSpPr>
          <p:nvPr/>
        </p:nvSpPr>
        <p:spPr bwMode="auto">
          <a:xfrm>
            <a:off x="6367463" y="2887663"/>
            <a:ext cx="1223962" cy="493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82296" tIns="41148" rIns="82296" bIns="41148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700">
                <a:solidFill>
                  <a:schemeClr val="tx2"/>
                </a:solidFill>
                <a:latin typeface="Palatino" pitchFamily="-109" charset="0"/>
                <a:ea typeface="Palatino" pitchFamily="-109" charset="0"/>
                <a:cs typeface="Palatino" pitchFamily="-109" charset="0"/>
              </a:rPr>
              <a:t>B Field</a:t>
            </a: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990600" y="5791200"/>
            <a:ext cx="2746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Iron, Permalloy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4724400" cy="609600"/>
          </a:xfrm>
        </p:spPr>
        <p:txBody>
          <a:bodyPr/>
          <a:lstStyle/>
          <a:p>
            <a:pPr eaLnBrk="1" hangingPunct="1"/>
            <a:r>
              <a:rPr kumimoji="0" lang="en-US" smtClean="0"/>
              <a:t>Details</a:t>
            </a:r>
          </a:p>
        </p:txBody>
      </p:sp>
      <p:pic>
        <p:nvPicPr>
          <p:cNvPr id="63491" name="Picture 4" descr="28_Figure27-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15"/>
          <a:stretch>
            <a:fillRect/>
          </a:stretch>
        </p:blipFill>
        <p:spPr bwMode="auto">
          <a:xfrm>
            <a:off x="5867400" y="273050"/>
            <a:ext cx="2962275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96200" cy="609600"/>
          </a:xfrm>
        </p:spPr>
        <p:txBody>
          <a:bodyPr/>
          <a:lstStyle/>
          <a:p>
            <a:r>
              <a:rPr lang="en-US" smtClean="0"/>
              <a:t>Summary</a:t>
            </a:r>
          </a:p>
        </p:txBody>
      </p:sp>
      <p:pic>
        <p:nvPicPr>
          <p:cNvPr id="3" name="Picture 2" descr="29_Figure01-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52600"/>
            <a:ext cx="8547100" cy="359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/>
              <a:t>Picture</a:t>
            </a:r>
          </a:p>
        </p:txBody>
      </p:sp>
      <p:pic>
        <p:nvPicPr>
          <p:cNvPr id="65539" name="Picture 3" descr="image2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0875" y="2125663"/>
            <a:ext cx="585787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Applications of Faraday’s Law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Power plants</a:t>
            </a:r>
          </a:p>
          <a:p>
            <a:pPr eaLnBrk="1" hangingPunct="1"/>
            <a:r>
              <a:rPr lang="en-US" smtClean="0"/>
              <a:t>Flashlight with no battery</a:t>
            </a:r>
          </a:p>
          <a:p>
            <a:pPr eaLnBrk="1" hangingPunct="1"/>
            <a:r>
              <a:rPr lang="en-US" smtClean="0"/>
              <a:t>Toothbrush?</a:t>
            </a:r>
          </a:p>
          <a:p>
            <a:pPr eaLnBrk="1" hangingPunct="1"/>
            <a:r>
              <a:rPr lang="en-US" smtClean="0"/>
              <a:t>Transformers (a.c. versus d.c.)</a:t>
            </a:r>
          </a:p>
          <a:p>
            <a:pPr eaLnBrk="1" hangingPunct="1">
              <a:buFont typeface="Wingdings" pitchFamily="-109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The wonders of magnetic field</a:t>
            </a:r>
          </a:p>
        </p:txBody>
      </p:sp>
      <p:pic>
        <p:nvPicPr>
          <p:cNvPr id="69635" name="Picture 3" descr="/Users/Wilfred/Documents/Southwestern/Old Files/Other/TestGen Plug-in Utilities/Interview 2006/Sunspots/Movies/Solar Flare Good.mpg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066800" y="1905000"/>
            <a:ext cx="67818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6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96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3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9635"/>
                </p:tgtEl>
              </p:cMediaNode>
            </p:vide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View from afar</a:t>
            </a:r>
          </a:p>
        </p:txBody>
      </p:sp>
      <p:pic>
        <p:nvPicPr>
          <p:cNvPr id="71683" name="Picture 3" descr="/Users/Wilfred/Documents/Southwestern/Old Files/Other/TestGen Plug-in Utilities/Interview 2006/Sunspots/Movies/CME animation vgd.mo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600200" y="2057400"/>
            <a:ext cx="6019800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6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16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8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1683"/>
                </p:tgtEl>
              </p:cMediaNode>
            </p:vide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4" descr="15-17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8288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Big magnetic field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5779" name="Picture 5" descr="Sun_and_earth.jpg"/>
          <p:cNvPicPr>
            <a:picLocks noChangeAspect="1"/>
          </p:cNvPicPr>
          <p:nvPr/>
        </p:nvPicPr>
        <p:blipFill>
          <a:blip r:embed="rId2"/>
          <a:srcRect b="10001"/>
          <a:stretch>
            <a:fillRect/>
          </a:stretch>
        </p:blipFill>
        <p:spPr bwMode="auto">
          <a:xfrm>
            <a:off x="1295400" y="533400"/>
            <a:ext cx="6977063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kumimoji="0"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696200" cy="838200"/>
          </a:xfrm>
        </p:spPr>
        <p:txBody>
          <a:bodyPr/>
          <a:lstStyle/>
          <a:p>
            <a:pPr eaLnBrk="1" hangingPunct="1"/>
            <a:r>
              <a:rPr kumimoji="0" lang="en-US"/>
              <a:t>Faraday’s Law of Induction</a:t>
            </a:r>
          </a:p>
        </p:txBody>
      </p:sp>
      <p:pic>
        <p:nvPicPr>
          <p:cNvPr id="23555" name="Picture 3" descr="farad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138363"/>
            <a:ext cx="2840038" cy="36528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914400" y="914400"/>
            <a:ext cx="77930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An emf is induced when the number of magnetic field lines that pass through the loop changes</a:t>
            </a:r>
          </a:p>
        </p:txBody>
      </p:sp>
      <p:pic>
        <p:nvPicPr>
          <p:cNvPr id="22533" name="Picture 5" descr="F30_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2078038"/>
            <a:ext cx="341630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762000"/>
          </a:xfrm>
        </p:spPr>
        <p:txBody>
          <a:bodyPr/>
          <a:lstStyle/>
          <a:p>
            <a:pPr eaLnBrk="1" hangingPunct="1"/>
            <a:r>
              <a:rPr kumimoji="0" lang="en-US"/>
              <a:t>Magnetic Flux</a:t>
            </a: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1219200" y="1066800"/>
          <a:ext cx="165576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3" name="Equation" r:id="rId4" imgW="850900" imgH="292100" progId="">
                  <p:embed/>
                </p:oleObj>
              </mc:Choice>
              <mc:Fallback>
                <p:oleObj name="Equation" r:id="rId4" imgW="850900" imgH="2921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066800"/>
                        <a:ext cx="1655763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Object 3"/>
          <p:cNvGraphicFramePr>
            <a:graphicFrameLocks noChangeAspect="1"/>
          </p:cNvGraphicFramePr>
          <p:nvPr/>
        </p:nvGraphicFramePr>
        <p:xfrm>
          <a:off x="1219200" y="2897188"/>
          <a:ext cx="3829050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4" name="Equation" r:id="rId6" imgW="1968500" imgH="469900" progId="">
                  <p:embed/>
                </p:oleObj>
              </mc:Choice>
              <mc:Fallback>
                <p:oleObj name="Equation" r:id="rId6" imgW="1968500" imgH="4699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897188"/>
                        <a:ext cx="3829050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3" name="Rectangle 12"/>
          <p:cNvSpPr>
            <a:spLocks noChangeArrowheads="1"/>
          </p:cNvSpPr>
          <p:nvPr/>
        </p:nvSpPr>
        <p:spPr bwMode="auto">
          <a:xfrm>
            <a:off x="1171575" y="1676400"/>
            <a:ext cx="3095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Similar to electric flux</a:t>
            </a: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1219200" y="3948113"/>
          <a:ext cx="160020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5" name="Equation" r:id="rId8" imgW="787400" imgH="419100" progId="">
                  <p:embed/>
                </p:oleObj>
              </mc:Choice>
              <mc:Fallback>
                <p:oleObj name="Equation" r:id="rId8" imgW="787400" imgH="4191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948113"/>
                        <a:ext cx="1600200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4" name="Object 5"/>
          <p:cNvGraphicFramePr>
            <a:graphicFrameLocks noChangeAspect="1"/>
          </p:cNvGraphicFramePr>
          <p:nvPr/>
        </p:nvGraphicFramePr>
        <p:xfrm>
          <a:off x="1219200" y="2286000"/>
          <a:ext cx="452278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6" name="Equation" r:id="rId10" imgW="2324100" imgH="228600" progId="">
                  <p:embed/>
                </p:oleObj>
              </mc:Choice>
              <mc:Fallback>
                <p:oleObj name="Equation" r:id="rId10" imgW="2324100" imgH="2286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286000"/>
                        <a:ext cx="452278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4" name="Picture 10" descr="27_Figure16-I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143" b="6036"/>
          <a:stretch>
            <a:fillRect/>
          </a:stretch>
        </p:blipFill>
        <p:spPr bwMode="auto">
          <a:xfrm>
            <a:off x="5373688" y="2874963"/>
            <a:ext cx="3113087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1" descr="27_Figure16-I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087" b="6036"/>
          <a:stretch>
            <a:fillRect/>
          </a:stretch>
        </p:blipFill>
        <p:spPr bwMode="auto">
          <a:xfrm>
            <a:off x="5319713" y="381000"/>
            <a:ext cx="3595687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Magnetic Flux</a:t>
            </a:r>
          </a:p>
        </p:txBody>
      </p:sp>
      <p:pic>
        <p:nvPicPr>
          <p:cNvPr id="3" name="Picture 2" descr="29_Figure04-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133600"/>
            <a:ext cx="8547100" cy="307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3429000" y="1981200"/>
            <a:ext cx="2057400" cy="1371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65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696200" cy="685800"/>
          </a:xfrm>
        </p:spPr>
        <p:txBody>
          <a:bodyPr/>
          <a:lstStyle/>
          <a:p>
            <a:pPr eaLnBrk="1" hangingPunct="1"/>
            <a:r>
              <a:rPr kumimoji="0" lang="en-US"/>
              <a:t>Faraday’s Law (restated)</a:t>
            </a: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1219200" y="1371600"/>
          <a:ext cx="54102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9" name="Equation" r:id="rId4" imgW="2349500" imgH="203200" progId="">
                  <p:embed/>
                </p:oleObj>
              </mc:Choice>
              <mc:Fallback>
                <p:oleObj name="Equation" r:id="rId4" imgW="2349500" imgH="203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371600"/>
                        <a:ext cx="541020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6" name="Rectangle 6"/>
          <p:cNvSpPr>
            <a:spLocks noChangeArrowheads="1"/>
          </p:cNvSpPr>
          <p:nvPr/>
        </p:nvSpPr>
        <p:spPr bwMode="auto">
          <a:xfrm>
            <a:off x="1143000" y="3429000"/>
            <a:ext cx="5300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The minus sign will be explained later</a:t>
            </a: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3581400" y="2133600"/>
          <a:ext cx="1752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0" name="Equation" r:id="rId6" imgW="584200" imgH="355600" progId="Equation.3">
                  <p:embed/>
                </p:oleObj>
              </mc:Choice>
              <mc:Fallback>
                <p:oleObj name="Equation" r:id="rId6" imgW="584200" imgH="355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133600"/>
                        <a:ext cx="17526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696200" cy="762000"/>
          </a:xfrm>
        </p:spPr>
        <p:txBody>
          <a:bodyPr/>
          <a:lstStyle/>
          <a:p>
            <a:pPr eaLnBrk="1" hangingPunct="1"/>
            <a:r>
              <a:rPr kumimoji="0" lang="en-US"/>
              <a:t>What if you have a coil?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066800" y="1066800"/>
          <a:ext cx="51816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9" name="Equation" r:id="rId4" imgW="2501900" imgH="1079500" progId="">
                  <p:embed/>
                </p:oleObj>
              </mc:Choice>
              <mc:Fallback>
                <p:oleObj name="Equation" r:id="rId4" imgW="2501900" imgH="10795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066800"/>
                        <a:ext cx="5181600" cy="223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0" name="Picture 4" descr="28_UnFigure_p967-I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940"/>
          <a:stretch>
            <a:fillRect/>
          </a:stretch>
        </p:blipFill>
        <p:spPr bwMode="auto">
          <a:xfrm>
            <a:off x="304800" y="3733800"/>
            <a:ext cx="854710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ond">
  <a:themeElements>
    <a:clrScheme name="Pond 1">
      <a:dk1>
        <a:srgbClr val="000000"/>
      </a:dk1>
      <a:lt1>
        <a:srgbClr val="E1F3BC"/>
      </a:lt1>
      <a:dk2>
        <a:srgbClr val="000C44"/>
      </a:dk2>
      <a:lt2>
        <a:srgbClr val="969696"/>
      </a:lt2>
      <a:accent1>
        <a:srgbClr val="7BD163"/>
      </a:accent1>
      <a:accent2>
        <a:srgbClr val="8EC4F9"/>
      </a:accent2>
      <a:accent3>
        <a:srgbClr val="EEF8DA"/>
      </a:accent3>
      <a:accent4>
        <a:srgbClr val="000000"/>
      </a:accent4>
      <a:accent5>
        <a:srgbClr val="BFE5B7"/>
      </a:accent5>
      <a:accent6>
        <a:srgbClr val="80B1E2"/>
      </a:accent6>
      <a:hlink>
        <a:srgbClr val="779AB6"/>
      </a:hlink>
      <a:folHlink>
        <a:srgbClr val="107D4B"/>
      </a:folHlink>
    </a:clrScheme>
    <a:fontScheme name="Pond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Pond 1">
        <a:dk1>
          <a:srgbClr val="000000"/>
        </a:dk1>
        <a:lt1>
          <a:srgbClr val="E1F3BC"/>
        </a:lt1>
        <a:dk2>
          <a:srgbClr val="000C44"/>
        </a:dk2>
        <a:lt2>
          <a:srgbClr val="969696"/>
        </a:lt2>
        <a:accent1>
          <a:srgbClr val="7BD163"/>
        </a:accent1>
        <a:accent2>
          <a:srgbClr val="8EC4F9"/>
        </a:accent2>
        <a:accent3>
          <a:srgbClr val="EEF8DA"/>
        </a:accent3>
        <a:accent4>
          <a:srgbClr val="000000"/>
        </a:accent4>
        <a:accent5>
          <a:srgbClr val="BFE5B7"/>
        </a:accent5>
        <a:accent6>
          <a:srgbClr val="80B1E2"/>
        </a:accent6>
        <a:hlink>
          <a:srgbClr val="779AB6"/>
        </a:hlink>
        <a:folHlink>
          <a:srgbClr val="107D4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4352</TotalTime>
  <Words>644</Words>
  <Application>Microsoft Macintosh PowerPoint</Application>
  <PresentationFormat>On-screen Show (4:3)</PresentationFormat>
  <Paragraphs>135</Paragraphs>
  <Slides>46</Slides>
  <Notes>31</Notes>
  <HiddenSlides>0</HiddenSlides>
  <MMClips>6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Pond</vt:lpstr>
      <vt:lpstr>Equation</vt:lpstr>
      <vt:lpstr>Microsoft Equation</vt:lpstr>
      <vt:lpstr>Chapter 29</vt:lpstr>
      <vt:lpstr>Induced current</vt:lpstr>
      <vt:lpstr>For my next magic act…</vt:lpstr>
      <vt:lpstr>Summary</vt:lpstr>
      <vt:lpstr>Faraday’s Law of Induction</vt:lpstr>
      <vt:lpstr>Magnetic Flux</vt:lpstr>
      <vt:lpstr>Magnetic Flux</vt:lpstr>
      <vt:lpstr>Faraday’s Law (restated)</vt:lpstr>
      <vt:lpstr>What if you have a coil?</vt:lpstr>
      <vt:lpstr>EMF induced in a solenoid</vt:lpstr>
      <vt:lpstr>Solution</vt:lpstr>
      <vt:lpstr>Lenz’s Law</vt:lpstr>
      <vt:lpstr>Lenz’ Law – Example 1</vt:lpstr>
      <vt:lpstr>The Logic</vt:lpstr>
      <vt:lpstr>Lenz’ Law – Example 2</vt:lpstr>
      <vt:lpstr>The Logic</vt:lpstr>
      <vt:lpstr>Summary</vt:lpstr>
      <vt:lpstr>Direction of current</vt:lpstr>
      <vt:lpstr>Do it yourself!</vt:lpstr>
      <vt:lpstr>What is the current?</vt:lpstr>
      <vt:lpstr>What is the force?</vt:lpstr>
      <vt:lpstr>Displacement Current</vt:lpstr>
      <vt:lpstr>Displacement Current</vt:lpstr>
      <vt:lpstr>Does it work?</vt:lpstr>
      <vt:lpstr>Displacement current density</vt:lpstr>
      <vt:lpstr>Example</vt:lpstr>
      <vt:lpstr>Ampere-Maxwell law</vt:lpstr>
      <vt:lpstr>Isolated rod vs closed circuit</vt:lpstr>
      <vt:lpstr>Eddy Currents</vt:lpstr>
      <vt:lpstr>Which one falls faster?</vt:lpstr>
      <vt:lpstr>Movie</vt:lpstr>
      <vt:lpstr>Potential is not well defined</vt:lpstr>
      <vt:lpstr>Faraday’s Law (modern form)</vt:lpstr>
      <vt:lpstr>Magnetic materials</vt:lpstr>
      <vt:lpstr>Diamagnetism </vt:lpstr>
      <vt:lpstr>Paramagnetism</vt:lpstr>
      <vt:lpstr>Movie</vt:lpstr>
      <vt:lpstr>Ferromagnetism</vt:lpstr>
      <vt:lpstr>Details</vt:lpstr>
      <vt:lpstr>Picture</vt:lpstr>
      <vt:lpstr>Applications of Faraday’s Law</vt:lpstr>
      <vt:lpstr>The wonders of magnetic field</vt:lpstr>
      <vt:lpstr>View from afar</vt:lpstr>
      <vt:lpstr>Big magnetic field</vt:lpstr>
      <vt:lpstr>PowerPoint Presentation</vt:lpstr>
      <vt:lpstr>PowerPoint Presentation</vt:lpstr>
    </vt:vector>
  </TitlesOfParts>
  <Company>Caltech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272</dc:title>
  <cp:lastModifiedBy>Wilfred Lee</cp:lastModifiedBy>
  <cp:revision>118</cp:revision>
  <dcterms:created xsi:type="dcterms:W3CDTF">2012-04-20T15:38:02Z</dcterms:created>
  <dcterms:modified xsi:type="dcterms:W3CDTF">2017-04-27T23:50:11Z</dcterms:modified>
</cp:coreProperties>
</file>