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Microsoft_Equation1.bin" ContentType="application/vnd.openxmlformats-officedocument.oleObject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embeddings/oleObject3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70" r:id="rId4"/>
    <p:sldId id="261" r:id="rId5"/>
    <p:sldId id="259" r:id="rId6"/>
    <p:sldId id="263" r:id="rId7"/>
    <p:sldId id="268" r:id="rId8"/>
    <p:sldId id="269" r:id="rId9"/>
    <p:sldId id="262" r:id="rId10"/>
    <p:sldId id="258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33" d="100"/>
          <a:sy n="133" d="100"/>
        </p:scale>
        <p:origin x="-1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77ECEF7-F173-2947-A9E3-449534BEBA1B}" type="datetime1">
              <a:rPr lang="en-US"/>
              <a:pPr>
                <a:defRPr/>
              </a:pPr>
              <a:t>10/30/18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DC371C5-493B-4443-87F1-5225BD3BB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83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 pitchFamily="-109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7B7F50-2D0F-3B40-9C2A-3628591467AD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E7D414-E5D4-8146-8918-9901D1EC047B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840D4B-D761-924E-98F2-752141F9092A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9CAFD0-81C4-7D4D-9781-994AB6E6F153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6F901A-89FE-4F46-936B-1EFE6A89B2C2}" type="slidenum"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pitchFamily="-109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F7A6E98-7CB6-1A47-A4C0-5603ABF8BC44}" type="datetime1">
              <a:rPr lang="en-US"/>
              <a:pPr>
                <a:defRPr/>
              </a:pPr>
              <a:t>10/30/18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Blan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979EE-5073-9143-8782-5DEFE10BE9B9}" type="datetime1">
              <a:rPr lang="en-US"/>
              <a:pPr>
                <a:defRPr/>
              </a:pPr>
              <a:t>10/30/18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B044C-FACB-2048-873C-C20C796E1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8426B-8D1A-7643-9243-A87A89A19B85}" type="datetime1">
              <a:rPr lang="en-US"/>
              <a:pPr>
                <a:defRPr/>
              </a:pPr>
              <a:t>10/30/18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FD33B-0106-2747-8FEE-AA32A2364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A0402-C649-2042-91BD-708FCC3C1905}" type="datetime1">
              <a:rPr lang="en-US"/>
              <a:pPr>
                <a:defRPr/>
              </a:pPr>
              <a:t>10/30/18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866C9-86D4-C047-ACE8-178D8FAD8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 bwMode="auto">
            <a:xfrm>
              <a:off x="0" y="0"/>
              <a:ext cx="7467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28309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682C-5898-2446-8CAD-1EFFD41CD1CC}" type="datetime1">
              <a:rPr lang="en-US"/>
              <a:pPr>
                <a:defRPr/>
              </a:pPr>
              <a:t>10/30/18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51B75-257C-BB48-90CB-6C2F4EE6A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92F39-F685-3342-AC0D-F05AB114CC23}" type="datetime1">
              <a:rPr lang="en-US"/>
              <a:pPr>
                <a:defRPr/>
              </a:pPr>
              <a:t>10/30/18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1F870-CC4B-CA48-87D6-B0B6EEFF4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9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1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6B6D909-176D-8B44-BF27-F3E50CDC335F}" type="datetime1">
              <a:rPr lang="en-US"/>
              <a:pPr>
                <a:defRPr/>
              </a:pPr>
              <a:t>10/30/18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9144000" cy="1190625"/>
            <a:chOff x="0" y="0"/>
            <a:chExt cx="9144000" cy="1191256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0"/>
          <p:cNvGrpSpPr>
            <a:grpSpLocks/>
          </p:cNvGrpSpPr>
          <p:nvPr/>
        </p:nvGrpSpPr>
        <p:grpSpPr bwMode="auto">
          <a:xfrm flipV="1">
            <a:off x="0" y="5667375"/>
            <a:ext cx="9144000" cy="1190625"/>
            <a:chOff x="0" y="0"/>
            <a:chExt cx="9144000" cy="1191256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3259138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8A183-AA0C-FE4D-B9A7-16DC6D8CDA75}" type="datetime1">
              <a:rPr lang="en-US"/>
              <a:pPr>
                <a:defRPr/>
              </a:pPr>
              <a:t>10/30/18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B5B70-76B9-4443-8314-0FB9450DF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020EC-F78E-5E48-8D5C-93849E6EF7E1}" type="datetime1">
              <a:rPr lang="en-US"/>
              <a:pPr>
                <a:defRPr/>
              </a:pPr>
              <a:t>10/30/18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894EF-E6AD-7640-8BA8-11A443B1E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5675" y="2460625"/>
            <a:ext cx="3563938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1" name="Picture 10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79463" y="2460625"/>
            <a:ext cx="3563937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244B3-46B1-2640-940B-D6571AC47989}" type="datetime1">
              <a:rPr lang="en-US"/>
              <a:pPr>
                <a:defRPr/>
              </a:pPr>
              <a:t>10/30/18</a:t>
            </a:fld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A4E36-D05F-5E4A-9FA4-F59F2819D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4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BE548-4DAF-D345-A87C-B24CB41F10C3}" type="datetime1">
              <a:rPr lang="en-US"/>
              <a:pPr>
                <a:defRPr/>
              </a:pPr>
              <a:t>10/30/18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374C7-D662-5F41-9A79-7B91BA31D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Overlay-Blan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71A34-2D4F-1940-8294-018AC7FD26B5}" type="datetime1">
              <a:rPr lang="en-US"/>
              <a:pPr>
                <a:defRPr/>
              </a:pPr>
              <a:t>10/30/18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4434E-0D44-B94F-AECD-17ED826F4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BFB86-067F-2743-9403-7B1F571CC08A}" type="datetime1">
              <a:rPr lang="en-US"/>
              <a:pPr>
                <a:defRPr/>
              </a:pPr>
              <a:t>10/30/18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mtClean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7C8B2884-4511-194A-ACC6-1D7337FA0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2163" y="39688"/>
            <a:ext cx="757078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2163" y="1762125"/>
            <a:ext cx="757078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6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09BBDFF-29CA-9843-873B-CBC48CFDCAA5}" type="datetime1">
              <a:rPr lang="en-US"/>
              <a:pPr>
                <a:defRPr/>
              </a:pPr>
              <a:t>10/30/18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622B1B9-6458-CF41-A7EF-56DEC59D8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47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fontAlgn="base">
        <a:lnSpc>
          <a:spcPts val="60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rtl="0" fontAlgn="base">
        <a:spcBef>
          <a:spcPts val="2400"/>
        </a:spcBef>
        <a:spcAft>
          <a:spcPct val="0"/>
        </a:spcAft>
        <a:buClr>
          <a:srgbClr val="BAABE3"/>
        </a:buClr>
        <a:buFont typeface="Candara" pitchFamily="-109" charset="0"/>
        <a:buChar char="•"/>
        <a:defRPr sz="2800" kern="1200">
          <a:solidFill>
            <a:schemeClr val="tx2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chemeClr val="tx2"/>
        </a:buClr>
        <a:buFont typeface="Candara" pitchFamily="-109" charset="0"/>
        <a:buChar char="•"/>
        <a:defRPr sz="2600" kern="1200">
          <a:solidFill>
            <a:schemeClr val="tx2"/>
          </a:solidFill>
          <a:latin typeface="+mn-lt"/>
          <a:ea typeface="ＭＳ Ｐゴシック" pitchFamily="-109" charset="-128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Clr>
          <a:srgbClr val="BAABE3"/>
        </a:buClr>
        <a:buFont typeface="Candara" pitchFamily="-109" charset="0"/>
        <a:buChar char="•"/>
        <a:defRPr sz="2400" kern="1200">
          <a:solidFill>
            <a:schemeClr val="tx2"/>
          </a:solidFill>
          <a:latin typeface="+mn-lt"/>
          <a:ea typeface="ＭＳ Ｐゴシック" pitchFamily="-109" charset="-128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Clr>
          <a:schemeClr val="tx2"/>
        </a:buClr>
        <a:buFont typeface="Candara" pitchFamily="-109" charset="0"/>
        <a:buChar char="•"/>
        <a:defRPr sz="2200" kern="1200">
          <a:solidFill>
            <a:schemeClr val="tx2"/>
          </a:solidFill>
          <a:latin typeface="+mn-lt"/>
          <a:ea typeface="ＭＳ Ｐゴシック" pitchFamily="-109" charset="-128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Clr>
          <a:srgbClr val="BAABE3"/>
        </a:buClr>
        <a:buFont typeface="Candara" pitchFamily="-109" charset="0"/>
        <a:buChar char="•"/>
        <a:defRPr sz="2000" kern="1200">
          <a:solidFill>
            <a:schemeClr val="tx2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oleObject" Target="../embeddings/oleObject1.bin"/><Relationship Id="rId8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0.jpe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8.jpeg"/><Relationship Id="rId5" Type="http://schemas.openxmlformats.org/officeDocument/2006/relationships/oleObject" Target="../embeddings/oleObject4.bin"/><Relationship Id="rId6" Type="http://schemas.openxmlformats.org/officeDocument/2006/relationships/image" Target="../media/image2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4113"/>
            <a:ext cx="5446713" cy="1470025"/>
          </a:xfrm>
        </p:spPr>
        <p:txBody>
          <a:bodyPr>
            <a:noAutofit/>
          </a:bodyPr>
          <a:lstStyle/>
          <a:p>
            <a:r>
              <a:rPr lang="en-US" smtClean="0"/>
              <a:t>Right Hand Rules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1854200" y="5203825"/>
            <a:ext cx="5446713" cy="852488"/>
          </a:xfrm>
        </p:spPr>
        <p:txBody>
          <a:bodyPr/>
          <a:lstStyle/>
          <a:p>
            <a:r>
              <a:rPr lang="en-US"/>
              <a:t>Summary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305800" cy="838200"/>
          </a:xfrm>
        </p:spPr>
        <p:txBody>
          <a:bodyPr/>
          <a:lstStyle/>
          <a:p>
            <a:r>
              <a:rPr lang="en-US"/>
              <a:t>Direction of F</a:t>
            </a:r>
            <a:r>
              <a:rPr lang="en-US" baseline="-25000"/>
              <a:t>B</a:t>
            </a:r>
            <a:endParaRPr lang="en-US"/>
          </a:p>
        </p:txBody>
      </p:sp>
      <p:pic>
        <p:nvPicPr>
          <p:cNvPr id="17412" name="Picture 3" descr="F28_0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99"/>
          <a:stretch>
            <a:fillRect/>
          </a:stretch>
        </p:blipFill>
        <p:spPr bwMode="auto">
          <a:xfrm>
            <a:off x="6937375" y="2895600"/>
            <a:ext cx="20447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F28_0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364"/>
          <a:stretch>
            <a:fillRect/>
          </a:stretch>
        </p:blipFill>
        <p:spPr bwMode="auto">
          <a:xfrm>
            <a:off x="152400" y="1981200"/>
            <a:ext cx="23002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F28_0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888"/>
          <a:stretch>
            <a:fillRect/>
          </a:stretch>
        </p:blipFill>
        <p:spPr bwMode="auto">
          <a:xfrm>
            <a:off x="3886200" y="3063875"/>
            <a:ext cx="22526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12"/>
          <p:cNvSpPr>
            <a:spLocks noChangeArrowheads="1"/>
          </p:cNvSpPr>
          <p:nvPr/>
        </p:nvSpPr>
        <p:spPr bwMode="auto">
          <a:xfrm>
            <a:off x="4595813" y="2514600"/>
            <a:ext cx="828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q &gt; 0</a:t>
            </a:r>
          </a:p>
        </p:txBody>
      </p:sp>
      <p:sp>
        <p:nvSpPr>
          <p:cNvPr id="17416" name="Rectangle 13"/>
          <p:cNvSpPr>
            <a:spLocks noChangeArrowheads="1"/>
          </p:cNvSpPr>
          <p:nvPr/>
        </p:nvSpPr>
        <p:spPr bwMode="auto">
          <a:xfrm>
            <a:off x="7467600" y="2438400"/>
            <a:ext cx="828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q &lt; 0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209800" y="1150938"/>
          <a:ext cx="5410200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7" imgW="2298700" imgH="482600" progId="">
                  <p:embed/>
                </p:oleObj>
              </mc:Choice>
              <mc:Fallback>
                <p:oleObj name="Equation" r:id="rId7" imgW="2298700" imgH="482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150938"/>
                        <a:ext cx="5410200" cy="11350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Alternative Right Hand Rule</a:t>
            </a:r>
            <a:endParaRPr lang="en-US" dirty="0"/>
          </a:p>
        </p:txBody>
      </p:sp>
      <p:pic>
        <p:nvPicPr>
          <p:cNvPr id="4" name="Picture 3" descr="Right_hand_rule_cross_product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648200" cy="42066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4724400"/>
            <a:ext cx="60009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Reminder to multiply </a:t>
            </a:r>
            <a:r>
              <a:rPr lang="en-US" i="1" dirty="0" smtClean="0">
                <a:latin typeface="Times New Roman"/>
                <a:cs typeface="Times New Roman"/>
              </a:rPr>
              <a:t>q</a:t>
            </a:r>
            <a:r>
              <a:rPr lang="en-US" dirty="0" smtClean="0"/>
              <a:t> in the end!</a:t>
            </a:r>
            <a:endParaRPr lang="en-US" dirty="0"/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5867400" y="1676400"/>
            <a:ext cx="1981200" cy="685800"/>
            <a:chOff x="4953000" y="914400"/>
            <a:chExt cx="1981200" cy="685800"/>
          </a:xfrm>
        </p:grpSpPr>
        <p:sp>
          <p:nvSpPr>
            <p:cNvPr id="7" name="Rounded Rectangle 6"/>
            <p:cNvSpPr/>
            <p:nvPr/>
          </p:nvSpPr>
          <p:spPr>
            <a:xfrm>
              <a:off x="4953000" y="914400"/>
              <a:ext cx="1981200" cy="6858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4953000" y="990600"/>
            <a:ext cx="1905000" cy="5166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Equation" r:id="rId4" imgW="749300" imgH="203200" progId="Equation.3">
                    <p:embed/>
                  </p:oleObj>
                </mc:Choice>
                <mc:Fallback>
                  <p:oleObj name="Equation" r:id="rId4" imgW="7493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3000" y="990600"/>
                          <a:ext cx="1905000" cy="5166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06503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sz="4000"/>
              <a:t>Magnetic field due to currents</a:t>
            </a:r>
          </a:p>
        </p:txBody>
      </p:sp>
      <p:pic>
        <p:nvPicPr>
          <p:cNvPr id="19460" name="Picture 3" descr="F29_0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89638" y="2286000"/>
            <a:ext cx="31543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F29_0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52663"/>
            <a:ext cx="340042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321050" y="1752600"/>
            <a:ext cx="225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ndara" pitchFamily="-109" charset="0"/>
              </a:rPr>
              <a:t>Right hand rule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3321050" y="2395538"/>
          <a:ext cx="2774950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Equation" r:id="rId6" imgW="1346200" imgH="876300" progId="">
                  <p:embed/>
                </p:oleObj>
              </mc:Choice>
              <mc:Fallback>
                <p:oleObj name="Equation" r:id="rId6" imgW="1346200" imgH="8763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050" y="2395538"/>
                        <a:ext cx="2774950" cy="180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/>
              <a:t>Magnetic field from a coil</a:t>
            </a:r>
          </a:p>
        </p:txBody>
      </p:sp>
      <p:pic>
        <p:nvPicPr>
          <p:cNvPr id="21508" name="Picture 6" descr="22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2001838"/>
            <a:ext cx="24987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886200" y="1577975"/>
          <a:ext cx="3683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Equation" r:id="rId5" imgW="127000" imgH="165100" progId="Equation.3">
                  <p:embed/>
                </p:oleObj>
              </mc:Choice>
              <mc:Fallback>
                <p:oleObj name="Equation" r:id="rId5" imgW="127000" imgH="165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577975"/>
                        <a:ext cx="3683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/>
              <a:t>Solenoids</a:t>
            </a:r>
          </a:p>
        </p:txBody>
      </p:sp>
      <p:pic>
        <p:nvPicPr>
          <p:cNvPr id="23555" name="Picture 3" descr="F29_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67000"/>
            <a:ext cx="364807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F29_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2743200"/>
            <a:ext cx="52578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Lenz’ Law – Example 1</a:t>
            </a:r>
            <a:br>
              <a:rPr lang="en-US" smtClean="0"/>
            </a:br>
            <a:endParaRPr lang="en-US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4005263"/>
            <a:ext cx="7696200" cy="2090737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marL="342900" indent="-342900" defTabSz="914400">
              <a:lnSpc>
                <a:spcPct val="80000"/>
              </a:lnSpc>
              <a:spcBef>
                <a:spcPts val="2400"/>
              </a:spcBef>
              <a:buClr>
                <a:srgbClr val="BAABE3"/>
              </a:buClr>
              <a:buFont typeface="Candara" pitchFamily="-109" charset="0"/>
              <a:buChar char="•"/>
            </a:pPr>
            <a:r>
              <a:rPr lang="en-US" sz="2400">
                <a:solidFill>
                  <a:schemeClr val="tx2"/>
                </a:solidFill>
                <a:latin typeface="Candara" pitchFamily="-109" charset="0"/>
              </a:rPr>
              <a:t>When the magnet is moved toward the stationary loop, a current is induced as shown in a</a:t>
            </a:r>
          </a:p>
          <a:p>
            <a:pPr marL="342900" indent="-342900" defTabSz="914400">
              <a:lnSpc>
                <a:spcPct val="80000"/>
              </a:lnSpc>
              <a:spcBef>
                <a:spcPts val="2400"/>
              </a:spcBef>
              <a:buClr>
                <a:srgbClr val="BAABE3"/>
              </a:buClr>
              <a:buFont typeface="Candara" pitchFamily="-109" charset="0"/>
              <a:buChar char="•"/>
            </a:pPr>
            <a:r>
              <a:rPr lang="en-US" sz="2400">
                <a:solidFill>
                  <a:schemeClr val="tx2"/>
                </a:solidFill>
                <a:latin typeface="Candara" pitchFamily="-109" charset="0"/>
              </a:rPr>
              <a:t>This induced current produces its own magnetic </a:t>
            </a:r>
            <a:br>
              <a:rPr lang="en-US" sz="2400">
                <a:solidFill>
                  <a:schemeClr val="tx2"/>
                </a:solidFill>
                <a:latin typeface="Candara" pitchFamily="-109" charset="0"/>
              </a:rPr>
            </a:br>
            <a:r>
              <a:rPr lang="en-US" sz="2400">
                <a:solidFill>
                  <a:schemeClr val="tx2"/>
                </a:solidFill>
                <a:latin typeface="Candara" pitchFamily="-109" charset="0"/>
              </a:rPr>
              <a:t>field that is directed as shown in b to counteract the increasing external flux</a:t>
            </a:r>
          </a:p>
        </p:txBody>
      </p:sp>
      <p:pic>
        <p:nvPicPr>
          <p:cNvPr id="25604" name="Picture 4" descr="2317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345"/>
          <a:stretch>
            <a:fillRect/>
          </a:stretch>
        </p:blipFill>
        <p:spPr bwMode="auto">
          <a:xfrm>
            <a:off x="792163" y="1452563"/>
            <a:ext cx="3227387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2317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687"/>
          <a:stretch>
            <a:fillRect/>
          </a:stretch>
        </p:blipFill>
        <p:spPr bwMode="auto">
          <a:xfrm>
            <a:off x="5029200" y="1452563"/>
            <a:ext cx="3200400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Lenz’ Law – Example 2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4005263"/>
            <a:ext cx="7696200" cy="2090737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marL="342900" indent="-342900" defTabSz="914400">
              <a:lnSpc>
                <a:spcPct val="80000"/>
              </a:lnSpc>
              <a:spcBef>
                <a:spcPts val="2400"/>
              </a:spcBef>
              <a:buClr>
                <a:srgbClr val="BAABE3"/>
              </a:buClr>
              <a:buFont typeface="Candara" pitchFamily="-109" charset="0"/>
              <a:buChar char="•"/>
            </a:pPr>
            <a:r>
              <a:rPr lang="en-US" sz="2400">
                <a:solidFill>
                  <a:schemeClr val="tx2"/>
                </a:solidFill>
                <a:latin typeface="Candara" pitchFamily="-109" charset="0"/>
              </a:rPr>
              <a:t>When the magnet is moved away the stationary </a:t>
            </a:r>
            <a:br>
              <a:rPr lang="en-US" sz="2400">
                <a:solidFill>
                  <a:schemeClr val="tx2"/>
                </a:solidFill>
                <a:latin typeface="Candara" pitchFamily="-109" charset="0"/>
              </a:rPr>
            </a:br>
            <a:r>
              <a:rPr lang="en-US" sz="2400">
                <a:solidFill>
                  <a:schemeClr val="tx2"/>
                </a:solidFill>
                <a:latin typeface="Candara" pitchFamily="-109" charset="0"/>
              </a:rPr>
              <a:t>loop, a current is induced as shown in c</a:t>
            </a:r>
          </a:p>
          <a:p>
            <a:pPr marL="342900" indent="-342900" defTabSz="914400">
              <a:lnSpc>
                <a:spcPct val="80000"/>
              </a:lnSpc>
              <a:spcBef>
                <a:spcPts val="2400"/>
              </a:spcBef>
              <a:buClr>
                <a:srgbClr val="BAABE3"/>
              </a:buClr>
              <a:buFont typeface="Candara" pitchFamily="-109" charset="0"/>
              <a:buChar char="•"/>
            </a:pPr>
            <a:r>
              <a:rPr lang="en-US" sz="2400">
                <a:solidFill>
                  <a:schemeClr val="tx2"/>
                </a:solidFill>
                <a:latin typeface="Candara" pitchFamily="-109" charset="0"/>
              </a:rPr>
              <a:t>This induced current produces its own magnetic </a:t>
            </a:r>
            <a:br>
              <a:rPr lang="en-US" sz="2400">
                <a:solidFill>
                  <a:schemeClr val="tx2"/>
                </a:solidFill>
                <a:latin typeface="Candara" pitchFamily="-109" charset="0"/>
              </a:rPr>
            </a:br>
            <a:r>
              <a:rPr lang="en-US" sz="2400">
                <a:solidFill>
                  <a:schemeClr val="tx2"/>
                </a:solidFill>
                <a:latin typeface="Candara" pitchFamily="-109" charset="0"/>
              </a:rPr>
              <a:t>field that is directed as shown in d to counteract </a:t>
            </a:r>
            <a:br>
              <a:rPr lang="en-US" sz="2400">
                <a:solidFill>
                  <a:schemeClr val="tx2"/>
                </a:solidFill>
                <a:latin typeface="Candara" pitchFamily="-109" charset="0"/>
              </a:rPr>
            </a:br>
            <a:r>
              <a:rPr lang="en-US" sz="2400">
                <a:solidFill>
                  <a:schemeClr val="tx2"/>
                </a:solidFill>
                <a:latin typeface="Candara" pitchFamily="-109" charset="0"/>
              </a:rPr>
              <a:t>the decreasing external flux</a:t>
            </a:r>
          </a:p>
        </p:txBody>
      </p:sp>
      <p:pic>
        <p:nvPicPr>
          <p:cNvPr id="26628" name="Picture 4" descr="2317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539"/>
          <a:stretch>
            <a:fillRect/>
          </a:stretch>
        </p:blipFill>
        <p:spPr bwMode="auto">
          <a:xfrm>
            <a:off x="971550" y="1452563"/>
            <a:ext cx="30321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2317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520"/>
          <a:stretch>
            <a:fillRect/>
          </a:stretch>
        </p:blipFill>
        <p:spPr bwMode="auto">
          <a:xfrm>
            <a:off x="4648200" y="1452563"/>
            <a:ext cx="30829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Ampere’s Law (Phys 272)</a:t>
            </a:r>
          </a:p>
        </p:txBody>
      </p:sp>
      <p:pic>
        <p:nvPicPr>
          <p:cNvPr id="27652" name="Picture 3" descr="F29_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389"/>
          <a:stretch>
            <a:fillRect/>
          </a:stretch>
        </p:blipFill>
        <p:spPr bwMode="auto">
          <a:xfrm>
            <a:off x="2514600" y="2898775"/>
            <a:ext cx="46482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482600" y="2057400"/>
          <a:ext cx="57419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Equation" r:id="rId5" imgW="1993900" imgH="292100" progId="">
                  <p:embed/>
                </p:oleObj>
              </mc:Choice>
              <mc:Fallback>
                <p:oleObj name="Equation" r:id="rId5" imgW="1993900" imgH="2921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2057400"/>
                        <a:ext cx="5741988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ＭＳ Ｐ明朝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19</TotalTime>
  <Words>95</Words>
  <Application>Microsoft Macintosh PowerPoint</Application>
  <PresentationFormat>On-screen Show (4:3)</PresentationFormat>
  <Paragraphs>23</Paragraphs>
  <Slides>10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Infusion</vt:lpstr>
      <vt:lpstr>Equation</vt:lpstr>
      <vt:lpstr>Microsoft Equation</vt:lpstr>
      <vt:lpstr>Right Hand Rules</vt:lpstr>
      <vt:lpstr>Direction of FB</vt:lpstr>
      <vt:lpstr>Alternative Right Hand Rule</vt:lpstr>
      <vt:lpstr>Magnetic field due to currents</vt:lpstr>
      <vt:lpstr>Magnetic field from a coil</vt:lpstr>
      <vt:lpstr>Solenoids</vt:lpstr>
      <vt:lpstr>Lenz’ Law – Example 1 </vt:lpstr>
      <vt:lpstr>Lenz’ Law – Example 2</vt:lpstr>
      <vt:lpstr>Ampere’s Law (Phys 272)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Right Hand Rules</dc:title>
  <dc:creator>Wilfred Lee</dc:creator>
  <cp:lastModifiedBy>Wilfred Lee</cp:lastModifiedBy>
  <cp:revision>12</cp:revision>
  <dcterms:created xsi:type="dcterms:W3CDTF">2009-01-12T07:41:35Z</dcterms:created>
  <dcterms:modified xsi:type="dcterms:W3CDTF">2018-10-30T15:18:23Z</dcterms:modified>
</cp:coreProperties>
</file>