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notesSlides/notesSlide6.xml" ContentType="application/vnd.openxmlformats-officedocument.presentationml.notesSlide+xml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notesSlides/notesSlide7.xml" ContentType="application/vnd.openxmlformats-officedocument.presentationml.notesSlide+xml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8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notesSlides/notesSlide10.xml" ContentType="application/vnd.openxmlformats-officedocument.presentationml.notesSlide+xml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notesSlides/notesSlide11.xml" ContentType="application/vnd.openxmlformats-officedocument.presentationml.notesSlide+xml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notesSlides/notesSlide12.xml" ContentType="application/vnd.openxmlformats-officedocument.presentationml.notesSlide+xml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notesSlides/notesSlide16.xml" ContentType="application/vnd.openxmlformats-officedocument.presentationml.notesSlide+xml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notesSlides/notesSlide17.xml" ContentType="application/vnd.openxmlformats-officedocument.presentationml.notesSlide+xml"/>
  <Override PartName="/ppt/embeddings/oleObject44.bin" ContentType="application/vnd.openxmlformats-officedocument.oleObject"/>
  <Override PartName="/ppt/notesSlides/notesSlide18.xml" ContentType="application/vnd.openxmlformats-officedocument.presentationml.notesSlide+xml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4254" r:id="rId1"/>
  </p:sldMasterIdLst>
  <p:notesMasterIdLst>
    <p:notesMasterId r:id="rId25"/>
  </p:notesMasterIdLst>
  <p:sldIdLst>
    <p:sldId id="256" r:id="rId2"/>
    <p:sldId id="284" r:id="rId3"/>
    <p:sldId id="257" r:id="rId4"/>
    <p:sldId id="258" r:id="rId5"/>
    <p:sldId id="326" r:id="rId6"/>
    <p:sldId id="259" r:id="rId7"/>
    <p:sldId id="329" r:id="rId8"/>
    <p:sldId id="330" r:id="rId9"/>
    <p:sldId id="260" r:id="rId10"/>
    <p:sldId id="261" r:id="rId11"/>
    <p:sldId id="265" r:id="rId12"/>
    <p:sldId id="266" r:id="rId13"/>
    <p:sldId id="267" r:id="rId14"/>
    <p:sldId id="331" r:id="rId15"/>
    <p:sldId id="324" r:id="rId16"/>
    <p:sldId id="318" r:id="rId17"/>
    <p:sldId id="272" r:id="rId18"/>
    <p:sldId id="310" r:id="rId19"/>
    <p:sldId id="269" r:id="rId20"/>
    <p:sldId id="270" r:id="rId21"/>
    <p:sldId id="271" r:id="rId22"/>
    <p:sldId id="327" r:id="rId23"/>
    <p:sldId id="316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5pPr>
    <a:lvl6pPr marL="22860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6pPr>
    <a:lvl7pPr marL="27432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7pPr>
    <a:lvl8pPr marL="32004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8pPr>
    <a:lvl9pPr marL="3657600" algn="l" defTabSz="457200" rtl="0" eaLnBrk="1" latinLnBrk="0" hangingPunct="1">
      <a:defRPr sz="3000" kern="1200">
        <a:solidFill>
          <a:schemeClr val="tx1"/>
        </a:solidFill>
        <a:latin typeface="Arial" pitchFamily="-109" charset="0"/>
        <a:ea typeface="ＭＳ Ｐゴシック" pitchFamily="-109" charset="-128"/>
        <a:cs typeface="ＭＳ Ｐゴシック" pitchFamily="-109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53B"/>
    <a:srgbClr val="E1C2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8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Relationship Id="rId2" Type="http://schemas.openxmlformats.org/officeDocument/2006/relationships/image" Target="../media/image6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Relationship Id="rId2" Type="http://schemas.openxmlformats.org/officeDocument/2006/relationships/image" Target="../media/image6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5" Type="http://schemas.openxmlformats.org/officeDocument/2006/relationships/image" Target="../media/image19.emf"/><Relationship Id="rId6" Type="http://schemas.openxmlformats.org/officeDocument/2006/relationships/image" Target="../media/image20.emf"/><Relationship Id="rId7" Type="http://schemas.openxmlformats.org/officeDocument/2006/relationships/image" Target="../media/image21.emf"/><Relationship Id="rId8" Type="http://schemas.openxmlformats.org/officeDocument/2006/relationships/image" Target="../media/image22.emf"/><Relationship Id="rId9" Type="http://schemas.openxmlformats.org/officeDocument/2006/relationships/image" Target="../media/image23.emf"/><Relationship Id="rId10" Type="http://schemas.openxmlformats.org/officeDocument/2006/relationships/image" Target="../media/image24.emf"/><Relationship Id="rId11" Type="http://schemas.openxmlformats.org/officeDocument/2006/relationships/image" Target="../media/image25.emf"/><Relationship Id="rId1" Type="http://schemas.openxmlformats.org/officeDocument/2006/relationships/image" Target="../media/image15.emf"/><Relationship Id="rId2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e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Relationship Id="rId2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Relationship Id="rId2" Type="http://schemas.openxmlformats.org/officeDocument/2006/relationships/image" Target="../media/image4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image" Target="../media/image48.emf"/><Relationship Id="rId2" Type="http://schemas.openxmlformats.org/officeDocument/2006/relationships/image" Target="../media/image4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entury Schoolbook"/>
                <a:ea typeface="ＭＳ Ｐゴシック" pitchFamily="-109" charset="-128"/>
                <a:cs typeface="ＭＳ Ｐゴシック" pitchFamily="-109" charset="-128"/>
              </a:defRPr>
            </a:lvl1pPr>
          </a:lstStyle>
          <a:p>
            <a:pPr>
              <a:defRPr/>
            </a:pPr>
            <a:fld id="{BA4438B4-8D0B-F845-8099-74675264F1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9758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ＭＳ Ｐゴシック" pitchFamily="-10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entury Schoolbook"/>
        <a:ea typeface="ＭＳ Ｐゴシック" pitchFamily="-109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60DCAF-455D-F54A-86B7-2612D351BAA7}" type="slidenum">
              <a:rPr lang="en-US">
                <a:latin typeface="Century Schoolbook" pitchFamily="-109" charset="0"/>
              </a:rPr>
              <a:pPr/>
              <a:t>1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B328DC-5B50-E044-A523-F4DDAE213F7D}" type="slidenum">
              <a:rPr lang="en-US">
                <a:latin typeface="Century Schoolbook" pitchFamily="-109" charset="0"/>
              </a:rPr>
              <a:pPr/>
              <a:t>11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D6162F-E6A1-0C41-89A4-590B076C37A0}" type="slidenum">
              <a:rPr lang="en-US">
                <a:latin typeface="Century Schoolbook" pitchFamily="-109" charset="0"/>
              </a:rPr>
              <a:pPr/>
              <a:t>12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4B57E7-4B97-064A-B941-6C5A43EFAA68}" type="slidenum">
              <a:rPr lang="en-US">
                <a:latin typeface="Century Schoolbook" pitchFamily="-109" charset="0"/>
              </a:rPr>
              <a:pPr/>
              <a:t>13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A17506-A45A-1741-9895-E09C3F489408}" type="slidenum">
              <a:rPr lang="en-US">
                <a:latin typeface="Century Schoolbook" pitchFamily="-109" charset="0"/>
              </a:rPr>
              <a:pPr/>
              <a:t>16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BB44C1-799A-1E4D-8ECA-73B71C4C09D7}" type="slidenum">
              <a:rPr lang="en-US">
                <a:latin typeface="Century Schoolbook" pitchFamily="-109" charset="0"/>
              </a:rPr>
              <a:pPr/>
              <a:t>17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097DB-D315-334C-BB30-C0F203406B5C}" type="slidenum">
              <a:rPr lang="en-US">
                <a:latin typeface="Century Schoolbook" pitchFamily="-109" charset="0"/>
              </a:rPr>
              <a:pPr/>
              <a:t>18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F52BDA-1753-4E47-B0C8-3F39AB0F1E5B}" type="slidenum">
              <a:rPr lang="en-US">
                <a:latin typeface="Century Schoolbook" pitchFamily="-109" charset="0"/>
              </a:rPr>
              <a:pPr/>
              <a:t>19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17E4F0-1DAF-574F-877A-F83AEE01C315}" type="slidenum">
              <a:rPr lang="en-US">
                <a:latin typeface="Century Schoolbook" pitchFamily="-109" charset="0"/>
              </a:rPr>
              <a:pPr/>
              <a:t>20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3B5529-3A3C-8F46-B694-65D236945C8C}" type="slidenum">
              <a:rPr lang="en-US">
                <a:latin typeface="Century Schoolbook" pitchFamily="-109" charset="0"/>
              </a:rPr>
              <a:pPr/>
              <a:t>21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Century Schoolbook" pitchFamily="-109" charset="0"/>
              </a:rPr>
              <a:t>Aurora (northern light)</a:t>
            </a: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516A15-14F2-A547-912B-493A84491A35}" type="slidenum">
              <a:rPr lang="en-US" smtClean="0">
                <a:latin typeface="Century Schoolbook" pitchFamily="-109" charset="0"/>
              </a:rPr>
              <a:pPr/>
              <a:t>23</a:t>
            </a:fld>
            <a:endParaRPr lang="en-US" smtClean="0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CEFBFB-59F2-1D49-847B-42EAE9BFAE5B}" type="slidenum">
              <a:rPr lang="en-US">
                <a:latin typeface="Century Schoolbook" pitchFamily="-109" charset="0"/>
              </a:rPr>
              <a:pPr/>
              <a:t>2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E52773-D5F8-DB46-93EA-6F2B3FC65C56}" type="slidenum">
              <a:rPr lang="en-US">
                <a:latin typeface="Century Schoolbook" pitchFamily="-109" charset="0"/>
              </a:rPr>
              <a:pPr/>
              <a:t>3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326563-9744-F843-8DA9-CC33191726C0}" type="slidenum">
              <a:rPr lang="en-US">
                <a:latin typeface="Century Schoolbook" pitchFamily="-109" charset="0"/>
              </a:rPr>
              <a:pPr/>
              <a:t>4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FCD1B-B55A-B843-BD56-5ACA377430F6}" type="slidenum">
              <a:rPr lang="en-US">
                <a:latin typeface="Century Schoolbook" pitchFamily="-109" charset="0"/>
              </a:rPr>
              <a:pPr/>
              <a:t>6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2941A-8A56-2C47-BBEC-1084EABB48C0}" type="slidenum">
              <a:rPr lang="en-US">
                <a:latin typeface="Century Schoolbook" pitchFamily="-109" charset="0"/>
              </a:rPr>
              <a:pPr/>
              <a:t>7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2941A-8A56-2C47-BBEC-1084EABB48C0}" type="slidenum">
              <a:rPr lang="en-US">
                <a:latin typeface="Century Schoolbook" pitchFamily="-109" charset="0"/>
              </a:rPr>
              <a:pPr/>
              <a:t>8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42941A-8A56-2C47-BBEC-1084EABB48C0}" type="slidenum">
              <a:rPr lang="en-US">
                <a:latin typeface="Century Schoolbook" pitchFamily="-109" charset="0"/>
              </a:rPr>
              <a:pPr/>
              <a:t>9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6D615B-2E0D-6040-B35E-D4432EEE7775}" type="slidenum">
              <a:rPr lang="en-US">
                <a:latin typeface="Century Schoolbook" pitchFamily="-109" charset="0"/>
              </a:rPr>
              <a:pPr/>
              <a:t>10</a:t>
            </a:fld>
            <a:endParaRPr lang="en-US">
              <a:latin typeface="Century Schoolbook" pitchFamily="-109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Century Schoolbook" pitchFamily="-109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1" name="Oval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2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5AA672-C06E-A740-8993-8DCE629CD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C4B72-92D3-AC44-89EE-6BC1E717FD6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A8596-88C3-8849-B51F-C502AC9FD5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8E9E7C-455F-C345-8C8F-CC4897829F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" name="Oval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7" name="Oval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8" name="Oval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8948BC-34F4-ED4C-B0AF-4B456C924E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A0EE4-37A7-BE41-BE75-9BECEF982EF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27F307-E0A6-FA40-856A-154B695C119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CDFAA13-9C5C-CF48-B0A4-D6A01132FC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774E03-F3BC-304D-AAC3-27BB70C348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896B4EB-EC0C-254E-BB07-20EEA1B9F6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6" name="Oval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94DF4E6-6592-E248-9AC9-7A3374125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  <a:latin typeface="Century School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  <a:latin typeface="Century School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>
              <a:latin typeface="Century Schoolbook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  <a:latin typeface="Century Schoolbook"/>
                <a:ea typeface="ＭＳ Ｐゴシック" pitchFamily="-65" charset="-128"/>
                <a:cs typeface="ＭＳ Ｐゴシック" pitchFamily="-65" charset="-128"/>
              </a:defRPr>
            </a:lvl1pPr>
          </a:lstStyle>
          <a:p>
            <a:pPr>
              <a:defRPr/>
            </a:pPr>
            <a:fld id="{6B3C44BB-4651-A74F-A8D7-08CCC6C8F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66" r:id="rId4"/>
    <p:sldLayoutId id="2147484467" r:id="rId5"/>
    <p:sldLayoutId id="2147484476" r:id="rId6"/>
    <p:sldLayoutId id="2147484468" r:id="rId7"/>
    <p:sldLayoutId id="2147484477" r:id="rId8"/>
    <p:sldLayoutId id="2147484478" r:id="rId9"/>
    <p:sldLayoutId id="2147484469" r:id="rId10"/>
    <p:sldLayoutId id="214748447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-109" charset="2"/>
        <a:buChar char="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-109" charset="2"/>
        <a:buChar char=""/>
        <a:defRPr sz="21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-109" charset="2"/>
        <a:buChar char="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-109" charset="2"/>
        <a:buChar char=""/>
        <a:defRPr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-109" charset="2"/>
        <a:buChar char=""/>
        <a:defRPr sz="16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40.emf"/><Relationship Id="rId6" Type="http://schemas.openxmlformats.org/officeDocument/2006/relationships/image" Target="../media/image39.jpeg"/><Relationship Id="rId7" Type="http://schemas.openxmlformats.org/officeDocument/2006/relationships/oleObject" Target="../embeddings/oleObject31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44.png"/><Relationship Id="rId5" Type="http://schemas.openxmlformats.org/officeDocument/2006/relationships/oleObject" Target="../embeddings/oleObject32.bin"/><Relationship Id="rId6" Type="http://schemas.openxmlformats.org/officeDocument/2006/relationships/image" Target="../media/image42.emf"/><Relationship Id="rId7" Type="http://schemas.openxmlformats.org/officeDocument/2006/relationships/oleObject" Target="../embeddings/oleObject33.bin"/><Relationship Id="rId8" Type="http://schemas.openxmlformats.org/officeDocument/2006/relationships/image" Target="../media/image43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47.png"/><Relationship Id="rId5" Type="http://schemas.openxmlformats.org/officeDocument/2006/relationships/oleObject" Target="../embeddings/oleObject34.bin"/><Relationship Id="rId6" Type="http://schemas.openxmlformats.org/officeDocument/2006/relationships/image" Target="../media/image45.emf"/><Relationship Id="rId7" Type="http://schemas.openxmlformats.org/officeDocument/2006/relationships/oleObject" Target="../embeddings/oleObject35.bin"/><Relationship Id="rId8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39.bin"/><Relationship Id="rId12" Type="http://schemas.openxmlformats.org/officeDocument/2006/relationships/image" Target="../media/image51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52.jpeg"/><Relationship Id="rId5" Type="http://schemas.openxmlformats.org/officeDocument/2006/relationships/oleObject" Target="../embeddings/oleObject36.bin"/><Relationship Id="rId6" Type="http://schemas.openxmlformats.org/officeDocument/2006/relationships/image" Target="../media/image48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9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5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3.png"/><Relationship Id="rId3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4" Type="http://schemas.openxmlformats.org/officeDocument/2006/relationships/image" Target="../media/image58.jpeg"/><Relationship Id="rId5" Type="http://schemas.openxmlformats.org/officeDocument/2006/relationships/image" Target="../media/image5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4" Type="http://schemas.openxmlformats.org/officeDocument/2006/relationships/oleObject" Target="../embeddings/oleObject40.bin"/><Relationship Id="rId5" Type="http://schemas.openxmlformats.org/officeDocument/2006/relationships/image" Target="../media/image60.emf"/><Relationship Id="rId6" Type="http://schemas.openxmlformats.org/officeDocument/2006/relationships/oleObject" Target="../embeddings/oleObject41.bin"/><Relationship Id="rId7" Type="http://schemas.openxmlformats.org/officeDocument/2006/relationships/image" Target="../media/image61.emf"/><Relationship Id="rId8" Type="http://schemas.openxmlformats.org/officeDocument/2006/relationships/image" Target="../media/image62.jpe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4" Type="http://schemas.openxmlformats.org/officeDocument/2006/relationships/oleObject" Target="../embeddings/oleObject42.bin"/><Relationship Id="rId5" Type="http://schemas.openxmlformats.org/officeDocument/2006/relationships/image" Target="../media/image63.emf"/><Relationship Id="rId6" Type="http://schemas.openxmlformats.org/officeDocument/2006/relationships/image" Target="../media/image65.jpeg"/><Relationship Id="rId7" Type="http://schemas.openxmlformats.org/officeDocument/2006/relationships/oleObject" Target="../embeddings/oleObject43.bin"/><Relationship Id="rId8" Type="http://schemas.openxmlformats.org/officeDocument/2006/relationships/image" Target="../media/image64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67.jpeg"/><Relationship Id="rId5" Type="http://schemas.openxmlformats.org/officeDocument/2006/relationships/oleObject" Target="../embeddings/oleObject44.bin"/><Relationship Id="rId6" Type="http://schemas.openxmlformats.org/officeDocument/2006/relationships/image" Target="../media/image66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69.jpeg"/><Relationship Id="rId5" Type="http://schemas.openxmlformats.org/officeDocument/2006/relationships/oleObject" Target="../embeddings/oleObject45.bin"/><Relationship Id="rId6" Type="http://schemas.openxmlformats.org/officeDocument/2006/relationships/image" Target="../media/image68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4" Type="http://schemas.openxmlformats.org/officeDocument/2006/relationships/image" Target="../media/image72.jpeg"/><Relationship Id="rId5" Type="http://schemas.openxmlformats.org/officeDocument/2006/relationships/oleObject" Target="../embeddings/oleObject46.bin"/><Relationship Id="rId6" Type="http://schemas.openxmlformats.org/officeDocument/2006/relationships/image" Target="../media/image70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4" Type="http://schemas.openxmlformats.org/officeDocument/2006/relationships/image" Target="../media/image74.jpeg"/><Relationship Id="rId5" Type="http://schemas.openxmlformats.org/officeDocument/2006/relationships/image" Target="../media/image75.jpeg"/><Relationship Id="rId6" Type="http://schemas.openxmlformats.org/officeDocument/2006/relationships/image" Target="../media/image76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oleObject" Target="../embeddings/oleObject1.bin"/><Relationship Id="rId7" Type="http://schemas.openxmlformats.org/officeDocument/2006/relationships/image" Target="../media/image4.emf"/><Relationship Id="rId8" Type="http://schemas.openxmlformats.org/officeDocument/2006/relationships/oleObject" Target="../embeddings/oleObject2.bin"/><Relationship Id="rId9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11.emf"/><Relationship Id="rId6" Type="http://schemas.openxmlformats.org/officeDocument/2006/relationships/image" Target="../media/image14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12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17.emf"/><Relationship Id="rId20" Type="http://schemas.openxmlformats.org/officeDocument/2006/relationships/oleObject" Target="../embeddings/oleObject14.bin"/><Relationship Id="rId21" Type="http://schemas.openxmlformats.org/officeDocument/2006/relationships/image" Target="../media/image23.emf"/><Relationship Id="rId22" Type="http://schemas.openxmlformats.org/officeDocument/2006/relationships/oleObject" Target="../embeddings/oleObject15.bin"/><Relationship Id="rId23" Type="http://schemas.openxmlformats.org/officeDocument/2006/relationships/image" Target="../media/image24.emf"/><Relationship Id="rId24" Type="http://schemas.openxmlformats.org/officeDocument/2006/relationships/oleObject" Target="../embeddings/oleObject16.bin"/><Relationship Id="rId25" Type="http://schemas.openxmlformats.org/officeDocument/2006/relationships/image" Target="../media/image25.emf"/><Relationship Id="rId10" Type="http://schemas.openxmlformats.org/officeDocument/2006/relationships/oleObject" Target="../embeddings/oleObject9.bin"/><Relationship Id="rId11" Type="http://schemas.openxmlformats.org/officeDocument/2006/relationships/image" Target="../media/image18.emf"/><Relationship Id="rId12" Type="http://schemas.openxmlformats.org/officeDocument/2006/relationships/oleObject" Target="../embeddings/oleObject10.bin"/><Relationship Id="rId13" Type="http://schemas.openxmlformats.org/officeDocument/2006/relationships/image" Target="../media/image19.emf"/><Relationship Id="rId14" Type="http://schemas.openxmlformats.org/officeDocument/2006/relationships/oleObject" Target="../embeddings/oleObject11.bin"/><Relationship Id="rId15" Type="http://schemas.openxmlformats.org/officeDocument/2006/relationships/image" Target="../media/image20.emf"/><Relationship Id="rId16" Type="http://schemas.openxmlformats.org/officeDocument/2006/relationships/oleObject" Target="../embeddings/oleObject12.bin"/><Relationship Id="rId17" Type="http://schemas.openxmlformats.org/officeDocument/2006/relationships/image" Target="../media/image21.emf"/><Relationship Id="rId18" Type="http://schemas.openxmlformats.org/officeDocument/2006/relationships/oleObject" Target="../embeddings/oleObject13.bin"/><Relationship Id="rId19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6.bin"/><Relationship Id="rId5" Type="http://schemas.openxmlformats.org/officeDocument/2006/relationships/image" Target="../media/image15.emf"/><Relationship Id="rId6" Type="http://schemas.openxmlformats.org/officeDocument/2006/relationships/oleObject" Target="../embeddings/oleObject7.bin"/><Relationship Id="rId7" Type="http://schemas.openxmlformats.org/officeDocument/2006/relationships/image" Target="../media/image16.emf"/><Relationship Id="rId8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8.emf"/><Relationship Id="rId20" Type="http://schemas.openxmlformats.org/officeDocument/2006/relationships/oleObject" Target="../embeddings/oleObject25.bin"/><Relationship Id="rId21" Type="http://schemas.openxmlformats.org/officeDocument/2006/relationships/image" Target="../media/image34.emf"/><Relationship Id="rId10" Type="http://schemas.openxmlformats.org/officeDocument/2006/relationships/oleObject" Target="../embeddings/oleObject20.bin"/><Relationship Id="rId11" Type="http://schemas.openxmlformats.org/officeDocument/2006/relationships/image" Target="../media/image29.emf"/><Relationship Id="rId12" Type="http://schemas.openxmlformats.org/officeDocument/2006/relationships/oleObject" Target="../embeddings/oleObject21.bin"/><Relationship Id="rId13" Type="http://schemas.openxmlformats.org/officeDocument/2006/relationships/image" Target="../media/image30.emf"/><Relationship Id="rId14" Type="http://schemas.openxmlformats.org/officeDocument/2006/relationships/oleObject" Target="../embeddings/oleObject22.bin"/><Relationship Id="rId15" Type="http://schemas.openxmlformats.org/officeDocument/2006/relationships/image" Target="../media/image31.emf"/><Relationship Id="rId16" Type="http://schemas.openxmlformats.org/officeDocument/2006/relationships/oleObject" Target="../embeddings/oleObject23.bin"/><Relationship Id="rId17" Type="http://schemas.openxmlformats.org/officeDocument/2006/relationships/image" Target="../media/image32.emf"/><Relationship Id="rId18" Type="http://schemas.openxmlformats.org/officeDocument/2006/relationships/oleObject" Target="../embeddings/oleObject24.bin"/><Relationship Id="rId19" Type="http://schemas.openxmlformats.org/officeDocument/2006/relationships/image" Target="../media/image3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6.emf"/><Relationship Id="rId6" Type="http://schemas.openxmlformats.org/officeDocument/2006/relationships/oleObject" Target="../embeddings/oleObject18.bin"/><Relationship Id="rId7" Type="http://schemas.openxmlformats.org/officeDocument/2006/relationships/image" Target="../media/image27.emf"/><Relationship Id="rId8" Type="http://schemas.openxmlformats.org/officeDocument/2006/relationships/oleObject" Target="../embeddings/oleObject19.bin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9.bin"/><Relationship Id="rId12" Type="http://schemas.openxmlformats.org/officeDocument/2006/relationships/image" Target="../media/image38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6.xml"/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9.jpeg"/><Relationship Id="rId5" Type="http://schemas.openxmlformats.org/officeDocument/2006/relationships/oleObject" Target="../embeddings/oleObject26.bin"/><Relationship Id="rId6" Type="http://schemas.openxmlformats.org/officeDocument/2006/relationships/image" Target="../media/image35.emf"/><Relationship Id="rId7" Type="http://schemas.openxmlformats.org/officeDocument/2006/relationships/oleObject" Target="../embeddings/oleObject27.bin"/><Relationship Id="rId8" Type="http://schemas.openxmlformats.org/officeDocument/2006/relationships/image" Target="../media/image36.emf"/><Relationship Id="rId9" Type="http://schemas.openxmlformats.org/officeDocument/2006/relationships/oleObject" Target="../embeddings/oleObject28.bin"/><Relationship Id="rId10" Type="http://schemas.openxmlformats.org/officeDocument/2006/relationships/image" Target="../media/image3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2286000" y="3124200"/>
            <a:ext cx="6172200" cy="1893888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dirty="0" smtClean="0">
                <a:ea typeface="ＭＳ Ｐゴシック" pitchFamily="-109" charset="-128"/>
                <a:cs typeface="ＭＳ Ｐゴシック" pitchFamily="-109" charset="-128"/>
              </a:rPr>
              <a:t>CHAPTER 28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5003800"/>
            <a:ext cx="6172200" cy="137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9" charset="-128"/>
                <a:cs typeface="ＭＳ Ｐゴシック" pitchFamily="-109" charset="-128"/>
              </a:rPr>
              <a:t>Sources of Magnetic Field</a:t>
            </a:r>
            <a:endParaRPr lang="en-US" dirty="0">
              <a:ea typeface="ＭＳ Ｐゴシック" pitchFamily="-109" charset="-128"/>
              <a:cs typeface="ＭＳ Ｐゴシック" pitchFamily="-109" charset="-128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  <a:cs typeface="+mj-cs"/>
              </a:rPr>
              <a:t>Infinite straight wire (Cont)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82946" name="Object 2"/>
          <p:cNvGraphicFramePr>
            <a:graphicFrameLocks noChangeAspect="1"/>
          </p:cNvGraphicFramePr>
          <p:nvPr/>
        </p:nvGraphicFramePr>
        <p:xfrm>
          <a:off x="613660" y="1104431"/>
          <a:ext cx="2634210" cy="64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0" name="Equation" r:id="rId4" imgW="1600200" imgH="393700" progId="">
                  <p:embed/>
                </p:oleObj>
              </mc:Choice>
              <mc:Fallback>
                <p:oleObj name="Equation" r:id="rId4" imgW="16002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60" y="1104431"/>
                        <a:ext cx="2634210" cy="6481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2949" name="Picture 4" descr="F29_0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27738" y="914400"/>
            <a:ext cx="3111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5" name="Object 3"/>
          <p:cNvGraphicFramePr>
            <a:graphicFrameLocks noChangeAspect="1"/>
          </p:cNvGraphicFramePr>
          <p:nvPr/>
        </p:nvGraphicFramePr>
        <p:xfrm>
          <a:off x="613660" y="1981200"/>
          <a:ext cx="2739140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1" name="Equation" r:id="rId7" imgW="1816100" imgH="2120900" progId="">
                  <p:embed/>
                </p:oleObj>
              </mc:Choice>
              <mc:Fallback>
                <p:oleObj name="Equation" r:id="rId7" imgW="1816100" imgH="2120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3660" y="1981200"/>
                        <a:ext cx="2739140" cy="320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991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Example: Addition of B </a:t>
            </a:r>
            <a:r>
              <a:rPr lang="en-US" sz="4000" dirty="0" smtClean="0">
                <a:ea typeface="+mj-ea"/>
                <a:cs typeface="+mj-cs"/>
              </a:rPr>
              <a:t>Fields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84997" name="Picture 3" descr="F29_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000" b="11994"/>
          <a:stretch>
            <a:fillRect/>
          </a:stretch>
        </p:blipFill>
        <p:spPr bwMode="auto">
          <a:xfrm>
            <a:off x="4800600" y="2209800"/>
            <a:ext cx="3581400" cy="279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Rectangle 5"/>
          <p:cNvSpPr>
            <a:spLocks noChangeArrowheads="1"/>
          </p:cNvSpPr>
          <p:nvPr/>
        </p:nvSpPr>
        <p:spPr bwMode="auto">
          <a:xfrm>
            <a:off x="228600" y="1600200"/>
            <a:ext cx="39071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Schoolbook" pitchFamily="-109" charset="0"/>
              </a:rPr>
              <a:t>Find the </a:t>
            </a:r>
            <a:r>
              <a:rPr lang="en-US" sz="2400" i="1" dirty="0">
                <a:latin typeface="Times New Roman"/>
                <a:cs typeface="Times New Roman"/>
              </a:rPr>
              <a:t>B</a:t>
            </a:r>
            <a:r>
              <a:rPr lang="en-US" sz="2400" dirty="0">
                <a:latin typeface="Century Schoolbook" pitchFamily="-109" charset="0"/>
              </a:rPr>
              <a:t> field at point </a:t>
            </a:r>
            <a:r>
              <a:rPr lang="en-US" sz="2400" i="1" dirty="0">
                <a:latin typeface="Times New Roman"/>
                <a:cs typeface="Times New Roman"/>
              </a:rPr>
              <a:t>P</a:t>
            </a:r>
          </a:p>
        </p:txBody>
      </p:sp>
      <p:graphicFrame>
        <p:nvGraphicFramePr>
          <p:cNvPr id="23558" name="Object 2"/>
          <p:cNvGraphicFramePr>
            <a:graphicFrameLocks noChangeAspect="1"/>
          </p:cNvGraphicFramePr>
          <p:nvPr/>
        </p:nvGraphicFramePr>
        <p:xfrm>
          <a:off x="304801" y="2133600"/>
          <a:ext cx="5257800" cy="29434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8" name="Equation" r:id="rId5" imgW="2743200" imgH="1536700" progId="">
                  <p:embed/>
                </p:oleObj>
              </mc:Choice>
              <mc:Fallback>
                <p:oleObj name="Equation" r:id="rId5" imgW="2743200" imgH="1536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1" y="2133600"/>
                        <a:ext cx="5257800" cy="29434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995" name="Object 3"/>
          <p:cNvGraphicFramePr>
            <a:graphicFrameLocks noChangeAspect="1"/>
          </p:cNvGraphicFramePr>
          <p:nvPr/>
        </p:nvGraphicFramePr>
        <p:xfrm>
          <a:off x="304800" y="1066800"/>
          <a:ext cx="3962400" cy="439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19" name="Equation" r:id="rId7" imgW="1828800" imgH="203200" progId="">
                  <p:embed/>
                </p:oleObj>
              </mc:Choice>
              <mc:Fallback>
                <p:oleObj name="Equation" r:id="rId7" imgW="1828800" imgH="2032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66800"/>
                        <a:ext cx="3962400" cy="4396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8991600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>
                <a:ea typeface="+mj-ea"/>
                <a:cs typeface="+mj-cs"/>
              </a:rPr>
              <a:t>Example: Addition of B </a:t>
            </a:r>
            <a:r>
              <a:rPr lang="en-US" sz="4000" dirty="0" smtClean="0">
                <a:ea typeface="+mj-ea"/>
                <a:cs typeface="+mj-cs"/>
              </a:rPr>
              <a:t>Fields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87045" name="Picture 3" descr="F29_0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29200" y="1524000"/>
            <a:ext cx="38830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7042" name="Object 2"/>
          <p:cNvGraphicFramePr>
            <a:graphicFrameLocks noChangeAspect="1"/>
          </p:cNvGraphicFramePr>
          <p:nvPr/>
        </p:nvGraphicFramePr>
        <p:xfrm>
          <a:off x="152400" y="1040812"/>
          <a:ext cx="4678172" cy="7173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6" name="Equation" r:id="rId5" imgW="2565400" imgH="393700" progId="">
                  <p:embed/>
                </p:oleObj>
              </mc:Choice>
              <mc:Fallback>
                <p:oleObj name="Equation" r:id="rId5" imgW="2565400" imgH="393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40812"/>
                        <a:ext cx="4678172" cy="7173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7043" name="Object 3"/>
          <p:cNvGraphicFramePr>
            <a:graphicFrameLocks noChangeAspect="1"/>
          </p:cNvGraphicFramePr>
          <p:nvPr/>
        </p:nvGraphicFramePr>
        <p:xfrm>
          <a:off x="152400" y="2107612"/>
          <a:ext cx="4495800" cy="1854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7" name="Equation" r:id="rId7" imgW="2679700" imgH="1104900" progId="">
                  <p:embed/>
                </p:oleObj>
              </mc:Choice>
              <mc:Fallback>
                <p:oleObj name="Equation" r:id="rId7" imgW="2679700" imgH="11049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2107612"/>
                        <a:ext cx="4495800" cy="1854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458200" cy="9144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Force between parallel currents</a:t>
            </a:r>
          </a:p>
        </p:txBody>
      </p:sp>
      <p:pic>
        <p:nvPicPr>
          <p:cNvPr id="67591" name="Picture 3" descr="F29_10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233"/>
          <a:stretch>
            <a:fillRect/>
          </a:stretch>
        </p:blipFill>
        <p:spPr bwMode="auto">
          <a:xfrm>
            <a:off x="4572000" y="1295400"/>
            <a:ext cx="370363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5604" name="Object 2"/>
          <p:cNvGraphicFramePr>
            <a:graphicFrameLocks noChangeAspect="1"/>
          </p:cNvGraphicFramePr>
          <p:nvPr/>
        </p:nvGraphicFramePr>
        <p:xfrm>
          <a:off x="592138" y="1066800"/>
          <a:ext cx="15081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8" name="Equation" r:id="rId5" imgW="698500" imgH="190500" progId="">
                  <p:embed/>
                </p:oleObj>
              </mc:Choice>
              <mc:Fallback>
                <p:oleObj name="Equation" r:id="rId5" imgW="698500" imgH="1905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138" y="1066800"/>
                        <a:ext cx="1508125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5" name="Object 3"/>
          <p:cNvGraphicFramePr>
            <a:graphicFrameLocks noChangeAspect="1"/>
          </p:cNvGraphicFramePr>
          <p:nvPr/>
        </p:nvGraphicFramePr>
        <p:xfrm>
          <a:off x="609600" y="1524000"/>
          <a:ext cx="147320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Equation" r:id="rId7" imgW="762000" imgH="622300" progId="">
                  <p:embed/>
                </p:oleObj>
              </mc:Choice>
              <mc:Fallback>
                <p:oleObj name="Equation" r:id="rId7" imgW="762000" imgH="6223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147320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606" name="Object 4"/>
          <p:cNvGraphicFramePr>
            <a:graphicFrameLocks noChangeAspect="1"/>
          </p:cNvGraphicFramePr>
          <p:nvPr/>
        </p:nvGraphicFramePr>
        <p:xfrm>
          <a:off x="609600" y="2819400"/>
          <a:ext cx="4591050" cy="120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0" name="Equation" r:id="rId9" imgW="2374900" imgH="622300" progId="">
                  <p:embed/>
                </p:oleObj>
              </mc:Choice>
              <mc:Fallback>
                <p:oleObj name="Equation" r:id="rId9" imgW="2374900" imgH="6223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819400"/>
                        <a:ext cx="4591050" cy="120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7" name="Rectangle 7"/>
          <p:cNvSpPr>
            <a:spLocks noChangeArrowheads="1"/>
          </p:cNvSpPr>
          <p:nvPr/>
        </p:nvSpPr>
        <p:spPr bwMode="auto">
          <a:xfrm>
            <a:off x="533400" y="5486400"/>
            <a:ext cx="68865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What if the currents are in opposite directions?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/>
        </p:nvGraphicFramePr>
        <p:xfrm>
          <a:off x="652463" y="4162425"/>
          <a:ext cx="3538537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31" name="Equation" r:id="rId11" imgW="1803400" imgH="596900" progId="Equation.3">
                  <p:embed/>
                </p:oleObj>
              </mc:Choice>
              <mc:Fallback>
                <p:oleObj name="Equation" r:id="rId11" imgW="1803400" imgH="5969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463" y="4162425"/>
                        <a:ext cx="3538537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and Force</a:t>
            </a:r>
            <a:endParaRPr lang="en-US" dirty="0"/>
          </a:p>
        </p:txBody>
      </p:sp>
      <p:pic>
        <p:nvPicPr>
          <p:cNvPr id="3" name="Picture 2" descr="Two Wire Field 0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362200"/>
            <a:ext cx="4181290" cy="3121516"/>
          </a:xfrm>
          <a:prstGeom prst="rect">
            <a:avLst/>
          </a:prstGeom>
        </p:spPr>
      </p:pic>
      <p:pic>
        <p:nvPicPr>
          <p:cNvPr id="4" name="Picture 3" descr="Two Wire Field 0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2362200"/>
            <a:ext cx="4251207" cy="31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0160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7159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>
              <a:defRPr/>
            </a:pPr>
            <a:r>
              <a:rPr lang="en-US" cap="none" dirty="0" smtClean="0"/>
              <a:t>MAGNETIC FIELD OF A LOOP OF CURRENT</a:t>
            </a:r>
          </a:p>
        </p:txBody>
      </p:sp>
      <p:pic>
        <p:nvPicPr>
          <p:cNvPr id="69635" name="Picture 2" descr="28_Figure13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376"/>
          <a:stretch>
            <a:fillRect/>
          </a:stretch>
        </p:blipFill>
        <p:spPr bwMode="auto">
          <a:xfrm>
            <a:off x="381000" y="1143000"/>
            <a:ext cx="6092825" cy="451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"/>
            <a:ext cx="7772400" cy="7620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a typeface="ＭＳ Ｐゴシック" pitchFamily="-109" charset="-128"/>
                <a:cs typeface="ＭＳ Ｐゴシック" pitchFamily="-109" charset="-128"/>
              </a:rPr>
              <a:t>COIL AND BAR MAGNET</a:t>
            </a:r>
          </a:p>
        </p:txBody>
      </p:sp>
      <p:pic>
        <p:nvPicPr>
          <p:cNvPr id="70659" name="Picture 8" descr="222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692"/>
          <a:stretch>
            <a:fillRect/>
          </a:stretch>
        </p:blipFill>
        <p:spPr bwMode="auto">
          <a:xfrm>
            <a:off x="609600" y="1676400"/>
            <a:ext cx="7823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85800" y="914400"/>
            <a:ext cx="79248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The magnetic field produced by a coil is almost identical to that of a bar magnet.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Solenoids</a:t>
            </a:r>
          </a:p>
        </p:txBody>
      </p:sp>
      <p:pic>
        <p:nvPicPr>
          <p:cNvPr id="72707" name="Picture 4" descr="28_UnFigure_p967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6293"/>
          <a:stretch>
            <a:fillRect/>
          </a:stretch>
        </p:blipFill>
        <p:spPr bwMode="auto">
          <a:xfrm>
            <a:off x="838200" y="685800"/>
            <a:ext cx="6477000" cy="218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8" name="Picture 5" descr="2234a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2669"/>
          <a:stretch>
            <a:fillRect/>
          </a:stretch>
        </p:blipFill>
        <p:spPr bwMode="auto">
          <a:xfrm rot="5400000">
            <a:off x="5253831" y="2382044"/>
            <a:ext cx="2995613" cy="478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6" descr="2235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5495" b="28032"/>
          <a:stretch>
            <a:fillRect/>
          </a:stretch>
        </p:blipFill>
        <p:spPr bwMode="auto">
          <a:xfrm rot="5400000">
            <a:off x="995362" y="2738438"/>
            <a:ext cx="2297113" cy="383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Solenoids</a:t>
            </a:r>
          </a:p>
        </p:txBody>
      </p:sp>
      <p:sp>
        <p:nvSpPr>
          <p:cNvPr id="74757" name="Rectangle 4"/>
          <p:cNvSpPr>
            <a:spLocks noChangeArrowheads="1"/>
          </p:cNvSpPr>
          <p:nvPr/>
        </p:nvSpPr>
        <p:spPr bwMode="auto">
          <a:xfrm>
            <a:off x="685800" y="1676400"/>
            <a:ext cx="51657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i="1">
                <a:latin typeface="Century Schoolbook" pitchFamily="-109" charset="0"/>
              </a:rPr>
              <a:t>n</a:t>
            </a:r>
            <a:r>
              <a:rPr lang="en-US" sz="2400">
                <a:latin typeface="Century Schoolbook" pitchFamily="-109" charset="0"/>
              </a:rPr>
              <a:t>: Number of turns per unit length</a:t>
            </a:r>
          </a:p>
          <a:p>
            <a:r>
              <a:rPr lang="en-US" sz="2400">
                <a:latin typeface="Century Schoolbook" pitchFamily="-109" charset="0"/>
              </a:rPr>
              <a:t>Unit of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n</a:t>
            </a:r>
            <a:r>
              <a:rPr lang="en-US" sz="2400">
                <a:latin typeface="Century Schoolbook" pitchFamily="-109" charset="0"/>
              </a:rPr>
              <a:t>: 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m</a:t>
            </a:r>
            <a:r>
              <a:rPr lang="en-US" sz="2400" i="1" baseline="30000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-1</a:t>
            </a:r>
            <a:r>
              <a:rPr lang="en-US" sz="2400" i="1">
                <a:latin typeface="Times New Roman" pitchFamily="-109" charset="0"/>
                <a:ea typeface="Times New Roman" pitchFamily="-109" charset="0"/>
                <a:cs typeface="Times New Roman" pitchFamily="-109" charset="0"/>
              </a:rPr>
              <a:t>=turns/m</a:t>
            </a:r>
          </a:p>
        </p:txBody>
      </p:sp>
      <p:graphicFrame>
        <p:nvGraphicFramePr>
          <p:cNvPr id="74754" name="Object 2"/>
          <p:cNvGraphicFramePr>
            <a:graphicFrameLocks noChangeAspect="1"/>
          </p:cNvGraphicFramePr>
          <p:nvPr/>
        </p:nvGraphicFramePr>
        <p:xfrm>
          <a:off x="762000" y="2438400"/>
          <a:ext cx="2971800" cy="159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78" name="Equation" r:id="rId4" imgW="1587500" imgH="850900" progId="">
                  <p:embed/>
                </p:oleObj>
              </mc:Choice>
              <mc:Fallback>
                <p:oleObj name="Equation" r:id="rId4" imgW="1587500" imgH="8509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2971800" cy="159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4758" name="Group 8"/>
          <p:cNvGrpSpPr>
            <a:grpSpLocks/>
          </p:cNvGrpSpPr>
          <p:nvPr/>
        </p:nvGrpSpPr>
        <p:grpSpPr bwMode="auto">
          <a:xfrm>
            <a:off x="762000" y="990600"/>
            <a:ext cx="1752600" cy="685800"/>
            <a:chOff x="3276600" y="838200"/>
            <a:chExt cx="1752600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3276600" y="838200"/>
              <a:ext cx="1752600" cy="6858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74755" name="Object 3"/>
            <p:cNvGraphicFramePr>
              <a:graphicFrameLocks noChangeAspect="1"/>
            </p:cNvGraphicFramePr>
            <p:nvPr/>
          </p:nvGraphicFramePr>
          <p:xfrm>
            <a:off x="3352800" y="914400"/>
            <a:ext cx="1447800" cy="46066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79" name="Equation" r:id="rId6" imgW="558800" imgH="177800" progId="Equation.3">
                    <p:embed/>
                  </p:oleObj>
                </mc:Choice>
                <mc:Fallback>
                  <p:oleObj name="Equation" r:id="rId6" imgW="558800" imgH="177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52800" y="914400"/>
                          <a:ext cx="1447800" cy="460664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4759" name="Picture 8" descr="27_Figure13c-I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134" t="16200"/>
          <a:stretch>
            <a:fillRect/>
          </a:stretch>
        </p:blipFill>
        <p:spPr bwMode="auto">
          <a:xfrm>
            <a:off x="1066800" y="3276600"/>
            <a:ext cx="71247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Ampere’s </a:t>
            </a:r>
            <a:r>
              <a:rPr lang="en-US" dirty="0" smtClean="0">
                <a:ea typeface="+mj-ea"/>
                <a:cs typeface="+mj-cs"/>
              </a:rPr>
              <a:t>Law</a:t>
            </a:r>
            <a:endParaRPr lang="en-US" dirty="0">
              <a:ea typeface="+mj-ea"/>
              <a:cs typeface="+mj-cs"/>
            </a:endParaRPr>
          </a:p>
        </p:txBody>
      </p:sp>
      <p:graphicFrame>
        <p:nvGraphicFramePr>
          <p:cNvPr id="89091" name="Object 3"/>
          <p:cNvGraphicFramePr>
            <a:graphicFrameLocks noChangeAspect="1"/>
          </p:cNvGraphicFramePr>
          <p:nvPr/>
        </p:nvGraphicFramePr>
        <p:xfrm>
          <a:off x="381000" y="2590800"/>
          <a:ext cx="2590800" cy="8075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117" name="Equation" r:id="rId4" imgW="1384300" imgH="431800" progId="">
                  <p:embed/>
                </p:oleObj>
              </mc:Choice>
              <mc:Fallback>
                <p:oleObj name="Equation" r:id="rId4" imgW="1384300" imgH="4318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590800"/>
                        <a:ext cx="2590800" cy="80758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9093" name="Picture 5" descr="F29_1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4791"/>
          <a:stretch>
            <a:fillRect/>
          </a:stretch>
        </p:blipFill>
        <p:spPr bwMode="auto">
          <a:xfrm>
            <a:off x="4267200" y="1905000"/>
            <a:ext cx="4267200" cy="247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" name="Group 7"/>
          <p:cNvGrpSpPr/>
          <p:nvPr/>
        </p:nvGrpSpPr>
        <p:grpSpPr>
          <a:xfrm>
            <a:off x="381000" y="1066800"/>
            <a:ext cx="2743200" cy="914400"/>
            <a:chOff x="228600" y="1066800"/>
            <a:chExt cx="2743200" cy="914400"/>
          </a:xfrm>
        </p:grpSpPr>
        <p:sp>
          <p:nvSpPr>
            <p:cNvPr id="7" name="Rounded Rectangle 6"/>
            <p:cNvSpPr/>
            <p:nvPr/>
          </p:nvSpPr>
          <p:spPr>
            <a:xfrm>
              <a:off x="228600" y="1066800"/>
              <a:ext cx="2743200" cy="914400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9094" name="Object 6"/>
            <p:cNvGraphicFramePr>
              <a:graphicFrameLocks noChangeAspect="1"/>
            </p:cNvGraphicFramePr>
            <p:nvPr/>
          </p:nvGraphicFramePr>
          <p:xfrm>
            <a:off x="381001" y="1219200"/>
            <a:ext cx="2362199" cy="5573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9118" name="Equation" r:id="rId7" imgW="1130300" imgH="266700" progId="Equation.3">
                    <p:embed/>
                  </p:oleObj>
                </mc:Choice>
                <mc:Fallback>
                  <p:oleObj name="Equation" r:id="rId7" imgW="1130300" imgH="26670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001" y="1219200"/>
                          <a:ext cx="2362199" cy="5573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3058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>
                <a:ea typeface="+mj-ea"/>
                <a:cs typeface="+mj-cs"/>
              </a:rPr>
              <a:t>Producing a magnetic field</a:t>
            </a:r>
          </a:p>
        </p:txBody>
      </p:sp>
      <p:sp>
        <p:nvSpPr>
          <p:cNvPr id="18435" name="Rectangle 5"/>
          <p:cNvSpPr>
            <a:spLocks noChangeArrowheads="1"/>
          </p:cNvSpPr>
          <p:nvPr/>
        </p:nvSpPr>
        <p:spPr bwMode="auto">
          <a:xfrm>
            <a:off x="304800" y="914400"/>
            <a:ext cx="3640138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Century Schoolbook" pitchFamily="-109" charset="0"/>
              </a:rPr>
              <a:t>Permanent Magnet</a:t>
            </a:r>
          </a:p>
        </p:txBody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5562600" y="969963"/>
            <a:ext cx="1616075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dirty="0">
                <a:latin typeface="+mn-lt"/>
                <a:ea typeface="ＭＳ Ｐゴシック" pitchFamily="-65" charset="-128"/>
                <a:cs typeface="ＭＳ Ｐゴシック" pitchFamily="-65" charset="-128"/>
              </a:rPr>
              <a:t>Current</a:t>
            </a:r>
          </a:p>
        </p:txBody>
      </p:sp>
      <p:pic>
        <p:nvPicPr>
          <p:cNvPr id="18437" name="Picture 6" descr="222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567"/>
          <a:stretch>
            <a:fillRect/>
          </a:stretch>
        </p:blipFill>
        <p:spPr bwMode="auto">
          <a:xfrm>
            <a:off x="4419600" y="2133600"/>
            <a:ext cx="3733800" cy="398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8" descr="28_UnFigure_p972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628"/>
          <a:stretch>
            <a:fillRect/>
          </a:stretch>
        </p:blipFill>
        <p:spPr bwMode="auto">
          <a:xfrm rot="-5400000">
            <a:off x="-38100" y="2171700"/>
            <a:ext cx="4946650" cy="395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74676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Right hand rule, </a:t>
            </a:r>
            <a:r>
              <a:rPr lang="en-US" dirty="0" smtClean="0">
                <a:ea typeface="+mj-ea"/>
                <a:cs typeface="+mj-cs"/>
              </a:rPr>
              <a:t>again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91140" name="Picture 3" descr="F29_1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5978"/>
          <a:stretch>
            <a:fillRect/>
          </a:stretch>
        </p:blipFill>
        <p:spPr bwMode="auto">
          <a:xfrm>
            <a:off x="2743200" y="2209800"/>
            <a:ext cx="3567112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1138" name="Object 2"/>
          <p:cNvGraphicFramePr>
            <a:graphicFrameLocks noChangeAspect="1"/>
          </p:cNvGraphicFramePr>
          <p:nvPr/>
        </p:nvGraphicFramePr>
        <p:xfrm>
          <a:off x="457200" y="1066800"/>
          <a:ext cx="5741988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53" name="Equation" r:id="rId5" imgW="1993900" imgH="292100" progId="">
                  <p:embed/>
                </p:oleObj>
              </mc:Choice>
              <mc:Fallback>
                <p:oleObj name="Equation" r:id="rId5" imgW="1993900" imgH="2921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066800"/>
                        <a:ext cx="5741988" cy="841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90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Long Straight Wire, </a:t>
            </a:r>
            <a:r>
              <a:rPr lang="en-US" dirty="0" smtClean="0">
                <a:ea typeface="+mj-ea"/>
                <a:cs typeface="+mj-cs"/>
              </a:rPr>
              <a:t>again</a:t>
            </a:r>
            <a:endParaRPr lang="en-US" dirty="0">
              <a:ea typeface="+mj-ea"/>
              <a:cs typeface="+mj-cs"/>
            </a:endParaRPr>
          </a:p>
        </p:txBody>
      </p:sp>
      <p:pic>
        <p:nvPicPr>
          <p:cNvPr id="93188" name="Picture 3" descr="F29_1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95800" y="1828800"/>
            <a:ext cx="3581400" cy="331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3186" name="Object 2"/>
          <p:cNvGraphicFramePr>
            <a:graphicFrameLocks noChangeAspect="1"/>
          </p:cNvGraphicFramePr>
          <p:nvPr/>
        </p:nvGraphicFramePr>
        <p:xfrm>
          <a:off x="838200" y="1600200"/>
          <a:ext cx="2170111" cy="17082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01" name="Equation" r:id="rId5" imgW="1193800" imgH="939800" progId="">
                  <p:embed/>
                </p:oleObj>
              </mc:Choice>
              <mc:Fallback>
                <p:oleObj name="Equation" r:id="rId5" imgW="1193800" imgH="939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600200"/>
                        <a:ext cx="2170111" cy="170823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3562"/>
          </a:xfrm>
        </p:spPr>
        <p:txBody>
          <a:bodyPr/>
          <a:lstStyle/>
          <a:p>
            <a:r>
              <a:rPr lang="en-US" dirty="0" smtClean="0"/>
              <a:t>Derivation: B Field inside a Solenoid</a:t>
            </a:r>
            <a:endParaRPr lang="en-US" dirty="0"/>
          </a:p>
        </p:txBody>
      </p:sp>
      <p:pic>
        <p:nvPicPr>
          <p:cNvPr id="4" name="Picture 3" descr="28_Figure23-I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100"/>
          <a:stretch>
            <a:fillRect/>
          </a:stretch>
        </p:blipFill>
        <p:spPr>
          <a:xfrm>
            <a:off x="4343400" y="2514600"/>
            <a:ext cx="3979862" cy="2664579"/>
          </a:xfrm>
          <a:prstGeom prst="rect">
            <a:avLst/>
          </a:prstGeom>
        </p:spPr>
      </p:pic>
      <p:pic>
        <p:nvPicPr>
          <p:cNvPr id="5" name="Picture 4" descr="28_Figure22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75"/>
          <a:stretch>
            <a:fillRect/>
          </a:stretch>
        </p:blipFill>
        <p:spPr>
          <a:xfrm>
            <a:off x="0" y="3657600"/>
            <a:ext cx="4495800" cy="2843769"/>
          </a:xfrm>
          <a:prstGeom prst="rect">
            <a:avLst/>
          </a:prstGeom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228600" y="1143000"/>
          <a:ext cx="6278071" cy="266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41" name="Equation" r:id="rId5" imgW="3378200" imgH="1435100" progId="Equation.3">
                  <p:embed/>
                </p:oleObj>
              </mc:Choice>
              <mc:Fallback>
                <p:oleObj name="Equation" r:id="rId5" imgW="3378200" imgH="14351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143000"/>
                        <a:ext cx="6278071" cy="2667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7467600" cy="533400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2700" cap="none" smtClean="0">
                <a:ea typeface="ＭＳ Ｐゴシック" pitchFamily="-109" charset="-128"/>
                <a:cs typeface="ＭＳ Ｐゴシック" pitchFamily="-109" charset="-128"/>
              </a:rPr>
              <a:t>APPLICATIONS</a:t>
            </a:r>
          </a:p>
        </p:txBody>
      </p:sp>
      <p:pic>
        <p:nvPicPr>
          <p:cNvPr id="3" name="Picture 2" descr="28_Figure11-P.jpg"/>
          <p:cNvPicPr>
            <a:picLocks noChangeAspect="1"/>
          </p:cNvPicPr>
          <p:nvPr/>
        </p:nvPicPr>
        <p:blipFill>
          <a:blip r:embed="rId3"/>
          <a:srcRect l="1760" t="1666" r="1466" b="3360"/>
          <a:stretch>
            <a:fillRect/>
          </a:stretch>
        </p:blipFill>
        <p:spPr>
          <a:xfrm>
            <a:off x="914400" y="3810000"/>
            <a:ext cx="2646948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6804" name="Picture 3" descr="27_Figure28a-I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930" b="2771"/>
          <a:stretch>
            <a:fillRect/>
          </a:stretch>
        </p:blipFill>
        <p:spPr bwMode="auto">
          <a:xfrm>
            <a:off x="4114800" y="228600"/>
            <a:ext cx="39624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27_Figure20a-I.jpg"/>
          <p:cNvPicPr>
            <a:picLocks noChangeAspect="1"/>
          </p:cNvPicPr>
          <p:nvPr/>
        </p:nvPicPr>
        <p:blipFill>
          <a:blip r:embed="rId5"/>
          <a:srcRect l="1957" t="11034" r="2174" b="4224"/>
          <a:stretch>
            <a:fillRect/>
          </a:stretch>
        </p:blipFill>
        <p:spPr>
          <a:xfrm>
            <a:off x="533400" y="914400"/>
            <a:ext cx="2599354" cy="244435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" name="Picture 6" descr="27_Figure20b-P.jpg"/>
          <p:cNvPicPr>
            <a:picLocks noChangeAspect="1"/>
          </p:cNvPicPr>
          <p:nvPr/>
        </p:nvPicPr>
        <p:blipFill>
          <a:blip r:embed="rId6"/>
          <a:srcRect l="1961" t="16748" r="1931" b="4295"/>
          <a:stretch>
            <a:fillRect/>
          </a:stretch>
        </p:blipFill>
        <p:spPr>
          <a:xfrm rot="745837">
            <a:off x="4494078" y="3191789"/>
            <a:ext cx="3733800" cy="2514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858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Magnetic field due to currents</a:t>
            </a:r>
          </a:p>
        </p:txBody>
      </p:sp>
      <p:pic>
        <p:nvPicPr>
          <p:cNvPr id="62469" name="Picture 3" descr="F29_0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3158"/>
          <a:stretch>
            <a:fillRect/>
          </a:stretch>
        </p:blipFill>
        <p:spPr bwMode="auto">
          <a:xfrm>
            <a:off x="2819400" y="3581400"/>
            <a:ext cx="193675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4" descr="F29_0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1350" y="3429000"/>
            <a:ext cx="1970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1" name="Rectangle 6"/>
          <p:cNvSpPr>
            <a:spLocks noChangeArrowheads="1"/>
          </p:cNvSpPr>
          <p:nvPr/>
        </p:nvSpPr>
        <p:spPr bwMode="auto">
          <a:xfrm>
            <a:off x="685800" y="2895600"/>
            <a:ext cx="24479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entury Schoolbook" pitchFamily="-109" charset="0"/>
              </a:rPr>
              <a:t>Right hand rule</a:t>
            </a:r>
          </a:p>
        </p:txBody>
      </p:sp>
      <p:grpSp>
        <p:nvGrpSpPr>
          <p:cNvPr id="62472" name="Group 8"/>
          <p:cNvGrpSpPr>
            <a:grpSpLocks/>
          </p:cNvGrpSpPr>
          <p:nvPr/>
        </p:nvGrpSpPr>
        <p:grpSpPr bwMode="auto">
          <a:xfrm>
            <a:off x="685800" y="1066800"/>
            <a:ext cx="3657600" cy="914400"/>
            <a:chOff x="685800" y="1219200"/>
            <a:chExt cx="3352800" cy="762000"/>
          </a:xfrm>
        </p:grpSpPr>
        <p:sp>
          <p:nvSpPr>
            <p:cNvPr id="8" name="Rounded Rectangle 7"/>
            <p:cNvSpPr/>
            <p:nvPr/>
          </p:nvSpPr>
          <p:spPr>
            <a:xfrm>
              <a:off x="685800" y="1219200"/>
              <a:ext cx="3352800" cy="762000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aphicFrame>
          <p:nvGraphicFramePr>
            <p:cNvPr id="62467" name="Object 3"/>
            <p:cNvGraphicFramePr>
              <a:graphicFrameLocks noChangeAspect="1"/>
            </p:cNvGraphicFramePr>
            <p:nvPr/>
          </p:nvGraphicFramePr>
          <p:xfrm>
            <a:off x="762000" y="1295400"/>
            <a:ext cx="3156857" cy="6096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0" name="Equation" r:id="rId6" imgW="1841500" imgH="355600" progId="Equation.3">
                    <p:embed/>
                  </p:oleObj>
                </mc:Choice>
                <mc:Fallback>
                  <p:oleObj name="Equation" r:id="rId6" imgW="1841500" imgH="3556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62000" y="1295400"/>
                          <a:ext cx="3156857" cy="6096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62466" name="Object 2"/>
          <p:cNvGraphicFramePr>
            <a:graphicFrameLocks noChangeAspect="1"/>
          </p:cNvGraphicFramePr>
          <p:nvPr/>
        </p:nvGraphicFramePr>
        <p:xfrm>
          <a:off x="685800" y="2209800"/>
          <a:ext cx="494347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1" name="Equation" r:id="rId8" imgW="2197100" imgH="203200" progId="Equation.3">
                  <p:embed/>
                </p:oleObj>
              </mc:Choice>
              <mc:Fallback>
                <p:oleObj name="Equation" r:id="rId8" imgW="21971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4943475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7467600" cy="6397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  <a:cs typeface="+mj-cs"/>
              </a:rPr>
              <a:t>View from the top</a:t>
            </a:r>
          </a:p>
        </p:txBody>
      </p:sp>
      <p:pic>
        <p:nvPicPr>
          <p:cNvPr id="64515" name="Picture 3" descr="F29_0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066800"/>
            <a:ext cx="3641725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0" name="Picture 4" descr="30-09c"/>
          <p:cNvPicPr>
            <a:picLocks noChangeAspect="1" noChangeArrowheads="1"/>
          </p:cNvPicPr>
          <p:nvPr/>
        </p:nvPicPr>
        <p:blipFill>
          <a:blip r:embed="rId4"/>
          <a:srcRect b="2573"/>
          <a:stretch>
            <a:fillRect/>
          </a:stretch>
        </p:blipFill>
        <p:spPr bwMode="auto">
          <a:xfrm>
            <a:off x="4800600" y="914400"/>
            <a:ext cx="3044825" cy="4267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7467600" cy="639762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cap="none" smtClean="0">
                <a:ea typeface="ＭＳ Ｐゴシック" pitchFamily="-109" charset="-128"/>
                <a:cs typeface="ＭＳ Ｐゴシック" pitchFamily="-109" charset="-128"/>
              </a:rPr>
              <a:t>VIEW FROM THE SIDE</a:t>
            </a:r>
          </a:p>
        </p:txBody>
      </p:sp>
      <p:pic>
        <p:nvPicPr>
          <p:cNvPr id="66563" name="Picture 2" descr="27_Figure13b-I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6518" b="4199"/>
          <a:stretch>
            <a:fillRect/>
          </a:stretch>
        </p:blipFill>
        <p:spPr bwMode="auto">
          <a:xfrm>
            <a:off x="533400" y="1066800"/>
            <a:ext cx="7959725" cy="515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772400" cy="609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>
                <a:ea typeface="+mj-ea"/>
                <a:cs typeface="+mj-cs"/>
              </a:rPr>
              <a:t>Biot-Savart</a:t>
            </a:r>
            <a:r>
              <a:rPr lang="en-US" dirty="0">
                <a:ea typeface="+mj-ea"/>
                <a:cs typeface="+mj-cs"/>
              </a:rPr>
              <a:t> </a:t>
            </a:r>
            <a:r>
              <a:rPr lang="en-US" dirty="0" smtClean="0">
                <a:ea typeface="+mj-ea"/>
                <a:cs typeface="+mj-cs"/>
              </a:rPr>
              <a:t>Law</a:t>
            </a:r>
            <a:endParaRPr lang="en-US" dirty="0">
              <a:ea typeface="+mj-ea"/>
              <a:cs typeface="+mj-cs"/>
            </a:endParaRPr>
          </a:p>
        </p:txBody>
      </p:sp>
      <p:sp>
        <p:nvSpPr>
          <p:cNvPr id="78852" name="Rectangle 3"/>
          <p:cNvSpPr>
            <a:spLocks noChangeArrowheads="1"/>
          </p:cNvSpPr>
          <p:nvPr/>
        </p:nvSpPr>
        <p:spPr bwMode="auto">
          <a:xfrm>
            <a:off x="304800" y="609600"/>
            <a:ext cx="456762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400" dirty="0">
                <a:latin typeface="Century Schoolbook" pitchFamily="-109" charset="0"/>
              </a:rPr>
              <a:t>What if the wire isn’t straight?</a:t>
            </a:r>
          </a:p>
        </p:txBody>
      </p:sp>
      <p:graphicFrame>
        <p:nvGraphicFramePr>
          <p:cNvPr id="8196" name="Object 2"/>
          <p:cNvGraphicFramePr>
            <a:graphicFrameLocks noChangeAspect="1"/>
          </p:cNvGraphicFramePr>
          <p:nvPr/>
        </p:nvGraphicFramePr>
        <p:xfrm>
          <a:off x="304800" y="3962400"/>
          <a:ext cx="5638800" cy="150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5" name="Equation" r:id="rId4" imgW="3048000" imgH="812800" progId="">
                  <p:embed/>
                </p:oleObj>
              </mc:Choice>
              <mc:Fallback>
                <p:oleObj name="Equation" r:id="rId4" imgW="3048000" imgH="8128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5638800" cy="150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8853" name="Picture 5" descr="F29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92253" y="2438400"/>
            <a:ext cx="295174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381001" y="1270642"/>
          <a:ext cx="5334000" cy="1588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6" name="Equation" r:id="rId7" imgW="2603500" imgH="774700" progId="Equation.3">
                  <p:embed/>
                </p:oleObj>
              </mc:Choice>
              <mc:Fallback>
                <p:oleObj name="Equation" r:id="rId7" imgW="2603500" imgH="7747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270642"/>
                        <a:ext cx="5334000" cy="158844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381000" y="3003550"/>
          <a:ext cx="5182419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87" name="Equation" r:id="rId9" imgW="2794000" imgH="393700" progId="Equation.3">
                  <p:embed/>
                </p:oleObj>
              </mc:Choice>
              <mc:Fallback>
                <p:oleObj name="Equation" r:id="rId9" imgW="2794000" imgH="393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003550"/>
                        <a:ext cx="5182419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Infinite Straight wire</a:t>
            </a:r>
            <a:endParaRPr lang="en-US" sz="4000" dirty="0">
              <a:ea typeface="+mj-ea"/>
              <a:cs typeface="+mj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304800" y="2749550"/>
          <a:ext cx="3268662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4" name="Equation" r:id="rId4" imgW="1498600" imgH="660400" progId="Equation.3">
                  <p:embed/>
                </p:oleObj>
              </mc:Choice>
              <mc:Fallback>
                <p:oleObj name="Equation" r:id="rId4" imgW="1498600" imgH="6604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9550"/>
                        <a:ext cx="3268662" cy="1441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00800" y="1752600"/>
          <a:ext cx="2154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5" name="Equation" r:id="rId6" imgW="114300" imgH="165100" progId="Equation.3">
                  <p:embed/>
                </p:oleObj>
              </mc:Choice>
              <mc:Fallback>
                <p:oleObj name="Equation" r:id="rId6" imgW="114300" imgH="1651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52600"/>
                        <a:ext cx="21541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4076700" y="3390900"/>
            <a:ext cx="4495800" cy="1588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3429000"/>
            <a:ext cx="24384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2057400"/>
            <a:ext cx="24384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72200" y="2057400"/>
            <a:ext cx="304800" cy="1588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077200" y="3143248"/>
          <a:ext cx="228600" cy="27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6" name="Equation" r:id="rId8" imgW="114300" imgH="139700" progId="Equation.3">
                  <p:embed/>
                </p:oleObj>
              </mc:Choice>
              <mc:Fallback>
                <p:oleObj name="Equation" r:id="rId8" imgW="114300" imgH="1397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143248"/>
                        <a:ext cx="228600" cy="279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7239000" y="3505200"/>
          <a:ext cx="2159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7" name="Equation" r:id="rId10" imgW="114300" imgH="101600" progId="Equation.3">
                  <p:embed/>
                </p:oleObj>
              </mc:Choice>
              <mc:Fallback>
                <p:oleObj name="Equation" r:id="rId10" imgW="114300" imgH="1016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05200"/>
                        <a:ext cx="215900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7402513" y="2422525"/>
          <a:ext cx="1920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8" name="Equation" r:id="rId12" imgW="101600" imgH="101600" progId="Equation.3">
                  <p:embed/>
                </p:oleObj>
              </mc:Choice>
              <mc:Fallback>
                <p:oleObj name="Equation" r:id="rId12" imgW="101600" imgH="1016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2422525"/>
                        <a:ext cx="192087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6056313" y="2790825"/>
          <a:ext cx="19208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9" name="Equation" r:id="rId14" imgW="101600" imgH="114300" progId="Equation.3">
                  <p:embed/>
                </p:oleObj>
              </mc:Choice>
              <mc:Fallback>
                <p:oleObj name="Equation" r:id="rId14" imgW="101600" imgH="1143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790825"/>
                        <a:ext cx="19208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5883275" y="1905000"/>
          <a:ext cx="3365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0" name="Equation" r:id="rId16" imgW="177800" imgH="152400" progId="Equation.3">
                  <p:embed/>
                </p:oleObj>
              </mc:Choice>
              <mc:Fallback>
                <p:oleObj name="Equation" r:id="rId16" imgW="177800" imgH="1524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1905000"/>
                        <a:ext cx="3365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752103" y="3195935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P</a:t>
            </a:r>
            <a:endParaRPr lang="en-US" sz="24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04800" y="4267200"/>
          <a:ext cx="3105150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1" name="Equation" r:id="rId18" imgW="1371600" imgH="355600" progId="Equation.3">
                  <p:embed/>
                </p:oleObj>
              </mc:Choice>
              <mc:Fallback>
                <p:oleObj name="Equation" r:id="rId18" imgW="1371600" imgH="35560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267200"/>
                        <a:ext cx="3105150" cy="804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5" name="Object 15"/>
          <p:cNvGraphicFramePr>
            <a:graphicFrameLocks noChangeAspect="1"/>
          </p:cNvGraphicFramePr>
          <p:nvPr/>
        </p:nvGraphicFramePr>
        <p:xfrm>
          <a:off x="304800" y="1048215"/>
          <a:ext cx="2286000" cy="780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2" name="Equation" r:id="rId20" imgW="1041400" imgH="355600" progId="Equation.3">
                  <p:embed/>
                </p:oleObj>
              </mc:Choice>
              <mc:Fallback>
                <p:oleObj name="Equation" r:id="rId20" imgW="1041400" imgH="355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048215"/>
                        <a:ext cx="2286000" cy="7805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304800" y="2133600"/>
          <a:ext cx="208915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3" name="Equation" r:id="rId22" imgW="977900" imgH="139700" progId="Equation.3">
                  <p:embed/>
                </p:oleObj>
              </mc:Choice>
              <mc:Fallback>
                <p:oleObj name="Equation" r:id="rId22" imgW="977900" imgH="139700" progId="Equation.3">
                  <p:embed/>
                  <p:pic>
                    <p:nvPicPr>
                      <p:cNvPr id="0" name="Picture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208915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2" name="Straight Arrow Connector 31"/>
          <p:cNvCxnSpPr/>
          <p:nvPr/>
        </p:nvCxnSpPr>
        <p:spPr>
          <a:xfrm rot="5400000" flipH="1" flipV="1">
            <a:off x="5715000" y="4724400"/>
            <a:ext cx="914400" cy="1588"/>
          </a:xfrm>
          <a:prstGeom prst="straightConnector1">
            <a:avLst/>
          </a:prstGeom>
          <a:ln>
            <a:solidFill>
              <a:srgbClr val="86211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856503" y="4495800"/>
            <a:ext cx="388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I</a:t>
            </a:r>
            <a:endParaRPr lang="en-US" sz="24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04800" y="5181600"/>
          <a:ext cx="693896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4" name="Equation" r:id="rId24" imgW="3035300" imgH="266700" progId="Equation.3">
                  <p:embed/>
                </p:oleObj>
              </mc:Choice>
              <mc:Fallback>
                <p:oleObj name="Equation" r:id="rId24" imgW="3035300" imgH="2667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5181600"/>
                        <a:ext cx="6938963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Infinite Straight wire (Cont.)</a:t>
            </a:r>
            <a:endParaRPr lang="en-US" sz="4000" dirty="0">
              <a:ea typeface="+mj-ea"/>
              <a:cs typeface="+mj-cs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400800" y="1752600"/>
          <a:ext cx="215412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8" name="Equation" r:id="rId4" imgW="114300" imgH="165100" progId="Equation.3">
                  <p:embed/>
                </p:oleObj>
              </mc:Choice>
              <mc:Fallback>
                <p:oleObj name="Equation" r:id="rId4" imgW="114300" imgH="1651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752600"/>
                        <a:ext cx="215412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 rot="5400000">
            <a:off x="4076700" y="3390900"/>
            <a:ext cx="4495800" cy="1588"/>
          </a:xfrm>
          <a:prstGeom prst="line">
            <a:avLst/>
          </a:prstGeom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24600" y="3429000"/>
            <a:ext cx="2438400" cy="1588"/>
          </a:xfrm>
          <a:prstGeom prst="line">
            <a:avLst/>
          </a:prstGeom>
          <a:ln w="25400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324600" y="2057400"/>
            <a:ext cx="2438400" cy="13716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6172200" y="2057400"/>
            <a:ext cx="304800" cy="1588"/>
          </a:xfrm>
          <a:prstGeom prst="line">
            <a:avLst/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ct 20"/>
          <p:cNvGraphicFramePr>
            <a:graphicFrameLocks noChangeAspect="1"/>
          </p:cNvGraphicFramePr>
          <p:nvPr/>
        </p:nvGraphicFramePr>
        <p:xfrm>
          <a:off x="8077200" y="3143248"/>
          <a:ext cx="228600" cy="279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9" name="Equation" r:id="rId6" imgW="114300" imgH="139700" progId="Equation.3">
                  <p:embed/>
                </p:oleObj>
              </mc:Choice>
              <mc:Fallback>
                <p:oleObj name="Equation" r:id="rId6" imgW="114300" imgH="1397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77200" y="3143248"/>
                        <a:ext cx="228600" cy="27940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09" name="Object 9"/>
          <p:cNvGraphicFramePr>
            <a:graphicFrameLocks noChangeAspect="1"/>
          </p:cNvGraphicFramePr>
          <p:nvPr/>
        </p:nvGraphicFramePr>
        <p:xfrm>
          <a:off x="7239000" y="3505200"/>
          <a:ext cx="215900" cy="192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0" name="Equation" r:id="rId8" imgW="114300" imgH="101600" progId="Equation.3">
                  <p:embed/>
                </p:oleObj>
              </mc:Choice>
              <mc:Fallback>
                <p:oleObj name="Equation" r:id="rId8" imgW="114300" imgH="1016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0" y="3505200"/>
                        <a:ext cx="215900" cy="192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0" name="Object 10"/>
          <p:cNvGraphicFramePr>
            <a:graphicFrameLocks noChangeAspect="1"/>
          </p:cNvGraphicFramePr>
          <p:nvPr/>
        </p:nvGraphicFramePr>
        <p:xfrm>
          <a:off x="7402513" y="2422525"/>
          <a:ext cx="192087" cy="19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1" name="Equation" r:id="rId10" imgW="101600" imgH="101600" progId="Equation.3">
                  <p:embed/>
                </p:oleObj>
              </mc:Choice>
              <mc:Fallback>
                <p:oleObj name="Equation" r:id="rId10" imgW="101600" imgH="1016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2513" y="2422525"/>
                        <a:ext cx="192087" cy="190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1" name="Object 11"/>
          <p:cNvGraphicFramePr>
            <a:graphicFrameLocks noChangeAspect="1"/>
          </p:cNvGraphicFramePr>
          <p:nvPr/>
        </p:nvGraphicFramePr>
        <p:xfrm>
          <a:off x="6056313" y="2790825"/>
          <a:ext cx="192087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2" name="Equation" r:id="rId12" imgW="101600" imgH="114300" progId="Equation.3">
                  <p:embed/>
                </p:oleObj>
              </mc:Choice>
              <mc:Fallback>
                <p:oleObj name="Equation" r:id="rId12" imgW="101600" imgH="11430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6313" y="2790825"/>
                        <a:ext cx="192087" cy="215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12" name="Object 12"/>
          <p:cNvGraphicFramePr>
            <a:graphicFrameLocks noChangeAspect="1"/>
          </p:cNvGraphicFramePr>
          <p:nvPr/>
        </p:nvGraphicFramePr>
        <p:xfrm>
          <a:off x="5883275" y="1905000"/>
          <a:ext cx="336550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3" name="Equation" r:id="rId14" imgW="177800" imgH="152400" progId="Equation.3">
                  <p:embed/>
                </p:oleObj>
              </mc:Choice>
              <mc:Fallback>
                <p:oleObj name="Equation" r:id="rId14" imgW="177800" imgH="152400" progId="Equation.3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3275" y="1905000"/>
                        <a:ext cx="336550" cy="287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8752103" y="3195935"/>
            <a:ext cx="4680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schemeClr val="accent3"/>
                </a:solidFill>
                <a:latin typeface="Times New Roman"/>
                <a:cs typeface="Times New Roman"/>
              </a:rPr>
              <a:t>P</a:t>
            </a:r>
            <a:endParaRPr lang="en-US" sz="2400" i="1" dirty="0">
              <a:solidFill>
                <a:schemeClr val="accent3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381000" y="3657600"/>
          <a:ext cx="5068888" cy="247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4" name="Equation" r:id="rId16" imgW="2578100" imgH="1257300" progId="Equation.3">
                  <p:embed/>
                </p:oleObj>
              </mc:Choice>
              <mc:Fallback>
                <p:oleObj name="Equation" r:id="rId16" imgW="2578100" imgH="1257300" progId="Equation.3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5068888" cy="2473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04800" y="914400"/>
            <a:ext cx="564990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i="1" dirty="0" smtClean="0">
                <a:latin typeface="Times New Roman"/>
                <a:cs typeface="Times New Roman"/>
              </a:rPr>
              <a:t>Strategy: write everything in terms of </a:t>
            </a:r>
            <a:r>
              <a:rPr lang="en-US" sz="2600" i="1" dirty="0" err="1" smtClean="0">
                <a:latin typeface="Times New Roman"/>
                <a:cs typeface="Times New Roman"/>
              </a:rPr>
              <a:t>θ</a:t>
            </a:r>
            <a:endParaRPr lang="en-US" sz="2600" i="1" dirty="0">
              <a:latin typeface="Times New Roman"/>
              <a:cs typeface="Times New Roman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/>
        </p:nvGraphicFramePr>
        <p:xfrm>
          <a:off x="381000" y="1600200"/>
          <a:ext cx="3276600" cy="18810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5" name="Equation" r:id="rId18" imgW="1790700" imgH="1028700" progId="Equation.3">
                  <p:embed/>
                </p:oleObj>
              </mc:Choice>
              <mc:Fallback>
                <p:oleObj name="Equation" r:id="rId18" imgW="1790700" imgH="10287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00200"/>
                        <a:ext cx="3276600" cy="188101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9" name="Object 13"/>
          <p:cNvGraphicFramePr>
            <a:graphicFrameLocks noChangeAspect="1"/>
          </p:cNvGraphicFramePr>
          <p:nvPr/>
        </p:nvGraphicFramePr>
        <p:xfrm>
          <a:off x="6400800" y="2286000"/>
          <a:ext cx="263525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96" name="Equation" r:id="rId20" imgW="139700" imgH="165100" progId="Equation.3">
                  <p:embed/>
                </p:oleObj>
              </mc:Choice>
              <mc:Fallback>
                <p:oleObj name="Equation" r:id="rId20" imgW="139700" imgH="1651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2286000"/>
                        <a:ext cx="263525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610600" cy="8382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ea typeface="+mj-ea"/>
                <a:cs typeface="+mj-cs"/>
              </a:rPr>
              <a:t>Infinite straight wire</a:t>
            </a:r>
            <a:endParaRPr lang="en-US" sz="4000" dirty="0">
              <a:ea typeface="+mj-ea"/>
              <a:cs typeface="+mj-cs"/>
            </a:endParaRPr>
          </a:p>
        </p:txBody>
      </p:sp>
      <p:pic>
        <p:nvPicPr>
          <p:cNvPr id="80903" name="Picture 3" descr="F29_0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914400"/>
            <a:ext cx="31115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0898" name="Object 2"/>
          <p:cNvGraphicFramePr>
            <a:graphicFrameLocks noChangeAspect="1"/>
          </p:cNvGraphicFramePr>
          <p:nvPr/>
        </p:nvGraphicFramePr>
        <p:xfrm>
          <a:off x="304800" y="830263"/>
          <a:ext cx="2895600" cy="11728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0" name="Equation" r:id="rId5" imgW="1600200" imgH="647700" progId="">
                  <p:embed/>
                </p:oleObj>
              </mc:Choice>
              <mc:Fallback>
                <p:oleObj name="Equation" r:id="rId5" imgW="1600200" imgH="64770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830263"/>
                        <a:ext cx="2895600" cy="117285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1" name="Object 3"/>
          <p:cNvGraphicFramePr>
            <a:graphicFrameLocks noChangeAspect="1"/>
          </p:cNvGraphicFramePr>
          <p:nvPr/>
        </p:nvGraphicFramePr>
        <p:xfrm>
          <a:off x="304800" y="2133600"/>
          <a:ext cx="2061492" cy="3399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1" name="Equation" r:id="rId7" imgW="1003300" imgH="165100" progId="">
                  <p:embed/>
                </p:oleObj>
              </mc:Choice>
              <mc:Fallback>
                <p:oleObj name="Equation" r:id="rId7" imgW="1003300" imgH="16510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133600"/>
                        <a:ext cx="2061492" cy="33990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4"/>
          <p:cNvGraphicFramePr>
            <a:graphicFrameLocks noChangeAspect="1"/>
          </p:cNvGraphicFramePr>
          <p:nvPr/>
        </p:nvGraphicFramePr>
        <p:xfrm>
          <a:off x="304800" y="2674938"/>
          <a:ext cx="3498850" cy="132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2" name="Equation" r:id="rId9" imgW="1739900" imgH="660400" progId="">
                  <p:embed/>
                </p:oleObj>
              </mc:Choice>
              <mc:Fallback>
                <p:oleObj name="Equation" r:id="rId9" imgW="1739900" imgH="66040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674938"/>
                        <a:ext cx="3498850" cy="1327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5"/>
          <p:cNvGraphicFramePr>
            <a:graphicFrameLocks noChangeAspect="1"/>
          </p:cNvGraphicFramePr>
          <p:nvPr/>
        </p:nvGraphicFramePr>
        <p:xfrm>
          <a:off x="304800" y="3962400"/>
          <a:ext cx="2895600" cy="11264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43" name="Equation" r:id="rId11" imgW="1600200" imgH="622300" progId="">
                  <p:embed/>
                </p:oleObj>
              </mc:Choice>
              <mc:Fallback>
                <p:oleObj name="Equation" r:id="rId11" imgW="1600200" imgH="622300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962400"/>
                        <a:ext cx="2895600" cy="11264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Oriel.thmx</Template>
  <TotalTime>3964</TotalTime>
  <Words>198</Words>
  <Application>Microsoft Macintosh PowerPoint</Application>
  <PresentationFormat>On-screen Show (4:3)</PresentationFormat>
  <Paragraphs>57</Paragraphs>
  <Slides>23</Slides>
  <Notes>19</Notes>
  <HiddenSlides>2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Oriel</vt:lpstr>
      <vt:lpstr>Equation</vt:lpstr>
      <vt:lpstr>CHAPTER 28</vt:lpstr>
      <vt:lpstr>Producing a magnetic field</vt:lpstr>
      <vt:lpstr>Magnetic field due to currents</vt:lpstr>
      <vt:lpstr>View from the top</vt:lpstr>
      <vt:lpstr>VIEW FROM THE SIDE</vt:lpstr>
      <vt:lpstr>Biot-Savart Law</vt:lpstr>
      <vt:lpstr>Infinite Straight wire</vt:lpstr>
      <vt:lpstr>Infinite Straight wire (Cont.)</vt:lpstr>
      <vt:lpstr>Infinite straight wire</vt:lpstr>
      <vt:lpstr>Infinite straight wire (Cont)</vt:lpstr>
      <vt:lpstr>Example: Addition of B Fields</vt:lpstr>
      <vt:lpstr>Example: Addition of B Fields</vt:lpstr>
      <vt:lpstr>Force between parallel currents</vt:lpstr>
      <vt:lpstr>Field and Force</vt:lpstr>
      <vt:lpstr>MAGNETIC FIELD OF A LOOP OF CURRENT</vt:lpstr>
      <vt:lpstr>COIL AND BAR MAGNET</vt:lpstr>
      <vt:lpstr>Solenoids</vt:lpstr>
      <vt:lpstr>Solenoids</vt:lpstr>
      <vt:lpstr>Ampere’s Law</vt:lpstr>
      <vt:lpstr>Right hand rule, again</vt:lpstr>
      <vt:lpstr>Long Straight Wire, again</vt:lpstr>
      <vt:lpstr>Derivation: B Field inside a Solenoid</vt:lpstr>
      <vt:lpstr>APPLICATIONS</vt:lpstr>
    </vt:vector>
  </TitlesOfParts>
  <Company>Caltech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272</dc:title>
  <cp:lastModifiedBy>Wilfred Lee</cp:lastModifiedBy>
  <cp:revision>140</cp:revision>
  <dcterms:created xsi:type="dcterms:W3CDTF">2012-04-09T16:57:41Z</dcterms:created>
  <dcterms:modified xsi:type="dcterms:W3CDTF">2013-11-22T23:46:27Z</dcterms:modified>
</cp:coreProperties>
</file>