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1.xml" ContentType="application/vnd.openxmlformats-officedocument.presentationml.notesSlide+xml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embeddings/oleObject2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9.xml" ContentType="application/vnd.openxmlformats-officedocument.presentationml.notesSlide+xml"/>
  <Override PartName="/ppt/embeddings/oleObject35.bin" ContentType="application/vnd.openxmlformats-officedocument.oleObject"/>
  <Override PartName="/ppt/notesSlides/notesSlide20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1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2.xml" ContentType="application/vnd.openxmlformats-officedocument.presentationml.notesSlide+xml"/>
  <Override PartName="/ppt/embeddings/oleObject4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5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4" r:id="rId1"/>
  </p:sldMasterIdLst>
  <p:notesMasterIdLst>
    <p:notesMasterId r:id="rId39"/>
  </p:notesMasterIdLst>
  <p:sldIdLst>
    <p:sldId id="256" r:id="rId2"/>
    <p:sldId id="284" r:id="rId3"/>
    <p:sldId id="285" r:id="rId4"/>
    <p:sldId id="286" r:id="rId5"/>
    <p:sldId id="319" r:id="rId6"/>
    <p:sldId id="311" r:id="rId7"/>
    <p:sldId id="343" r:id="rId8"/>
    <p:sldId id="288" r:id="rId9"/>
    <p:sldId id="289" r:id="rId10"/>
    <p:sldId id="344" r:id="rId11"/>
    <p:sldId id="325" r:id="rId12"/>
    <p:sldId id="321" r:id="rId13"/>
    <p:sldId id="322" r:id="rId14"/>
    <p:sldId id="320" r:id="rId15"/>
    <p:sldId id="341" r:id="rId16"/>
    <p:sldId id="342" r:id="rId17"/>
    <p:sldId id="290" r:id="rId18"/>
    <p:sldId id="291" r:id="rId19"/>
    <p:sldId id="292" r:id="rId20"/>
    <p:sldId id="293" r:id="rId21"/>
    <p:sldId id="315" r:id="rId22"/>
    <p:sldId id="295" r:id="rId23"/>
    <p:sldId id="297" r:id="rId24"/>
    <p:sldId id="298" r:id="rId25"/>
    <p:sldId id="299" r:id="rId26"/>
    <p:sldId id="340" r:id="rId27"/>
    <p:sldId id="327" r:id="rId28"/>
    <p:sldId id="300" r:id="rId29"/>
    <p:sldId id="305" r:id="rId30"/>
    <p:sldId id="323" r:id="rId31"/>
    <p:sldId id="328" r:id="rId32"/>
    <p:sldId id="330" r:id="rId33"/>
    <p:sldId id="331" r:id="rId34"/>
    <p:sldId id="332" r:id="rId35"/>
    <p:sldId id="333" r:id="rId36"/>
    <p:sldId id="334" r:id="rId37"/>
    <p:sldId id="33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5" autoAdjust="0"/>
    <p:restoredTop sz="94608" autoAdjust="0"/>
  </p:normalViewPr>
  <p:slideViewPr>
    <p:cSldViewPr>
      <p:cViewPr varScale="1">
        <p:scale>
          <a:sx n="140" d="100"/>
          <a:sy n="140" d="100"/>
        </p:scale>
        <p:origin x="-1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Relationship Id="rId2" Type="http://schemas.openxmlformats.org/officeDocument/2006/relationships/image" Target="../media/image84.emf"/><Relationship Id="rId3" Type="http://schemas.openxmlformats.org/officeDocument/2006/relationships/image" Target="../media/image8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BA4438B4-8D0B-F845-8099-74675264F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58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0DCAF-455D-F54A-86B7-2612D351BAA7}" type="slidenum">
              <a:rPr lang="en-US">
                <a:latin typeface="Century Schoolbook" pitchFamily="-109" charset="0"/>
              </a:rPr>
              <a:pPr/>
              <a:t>1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7BC39-0029-D644-8F01-D093E01385C8}" type="slidenum">
              <a:rPr lang="en-US">
                <a:latin typeface="Century Schoolbook" pitchFamily="-109" charset="0"/>
              </a:rPr>
              <a:pPr/>
              <a:t>18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F1B89-2F67-444C-9D60-6E20403C965B}" type="slidenum">
              <a:rPr lang="en-US">
                <a:latin typeface="Century Schoolbook" pitchFamily="-109" charset="0"/>
              </a:rPr>
              <a:pPr/>
              <a:t>19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0AE9F-401E-E74E-8D11-186B4E221CC1}" type="slidenum">
              <a:rPr lang="en-US">
                <a:latin typeface="Century Schoolbook" pitchFamily="-109" charset="0"/>
              </a:rPr>
              <a:pPr/>
              <a:t>20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6CC98-6443-724A-B981-DBD487DE9F21}" type="slidenum">
              <a:rPr lang="en-US">
                <a:latin typeface="Century Schoolbook" pitchFamily="-109" charset="0"/>
              </a:rPr>
              <a:pPr/>
              <a:t>21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A914B-5A6F-B544-BDC3-A6C04E2F593D}" type="slidenum">
              <a:rPr lang="en-US">
                <a:latin typeface="Century Schoolbook" pitchFamily="-109" charset="0"/>
              </a:rPr>
              <a:pPr/>
              <a:t>22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1C36F-BC45-DD42-9A2E-37531011CC23}" type="slidenum">
              <a:rPr lang="en-US">
                <a:latin typeface="Century Schoolbook" pitchFamily="-109" charset="0"/>
              </a:rPr>
              <a:pPr/>
              <a:t>23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ECF7D-543C-F047-B9FE-2DEE67D0BBEC}" type="slidenum">
              <a:rPr lang="en-US">
                <a:latin typeface="Century Schoolbook" pitchFamily="-109" charset="0"/>
              </a:rPr>
              <a:pPr/>
              <a:t>24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96BDE-D4D3-A940-918B-D031B5E2BBEE}" type="slidenum">
              <a:rPr lang="en-US">
                <a:latin typeface="Century Schoolbook" pitchFamily="-109" charset="0"/>
              </a:rPr>
              <a:pPr/>
              <a:t>25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96BDE-D4D3-A940-918B-D031B5E2BBEE}" type="slidenum">
              <a:rPr lang="en-US">
                <a:latin typeface="Century Schoolbook" pitchFamily="-109" charset="0"/>
              </a:rPr>
              <a:pPr/>
              <a:t>26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8B00B-52F6-3A4F-B37C-96A2341A7B1F}" type="slidenum">
              <a:rPr lang="en-US">
                <a:latin typeface="Century Schoolbook" pitchFamily="-109" charset="0"/>
              </a:rPr>
              <a:pPr/>
              <a:t>28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EFBFB-59F2-1D49-847B-42EAE9BFAE5B}" type="slidenum">
              <a:rPr lang="en-US">
                <a:latin typeface="Century Schoolbook" pitchFamily="-109" charset="0"/>
              </a:rPr>
              <a:pPr/>
              <a:t>2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589AD-5E35-7A4F-BC31-349CD02E2651}" type="slidenum">
              <a:rPr lang="en-US">
                <a:latin typeface="Century Schoolbook" pitchFamily="-109" charset="0"/>
              </a:rPr>
              <a:pPr/>
              <a:t>29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FABF3-0F76-B945-B2A7-23C3E15B75F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Skip Spring 2016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579BD-5EF5-9B4E-9095-71A243264433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35A49-481A-0444-93B7-80153932F56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8BC28-3D53-5F4C-AB7F-91141673665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04E14-5A92-154E-A78B-4C85E7CBE23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90F52-E19B-B64F-8FDF-E9E3678C5177}" type="slidenum">
              <a:rPr lang="en-US">
                <a:latin typeface="Century Schoolbook" pitchFamily="-109" charset="0"/>
              </a:rPr>
              <a:pPr/>
              <a:t>3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BCC9-58D2-954F-9588-5B5DA4C569DC}" type="slidenum">
              <a:rPr lang="en-US">
                <a:latin typeface="Century Schoolbook" pitchFamily="-109" charset="0"/>
              </a:rPr>
              <a:pPr/>
              <a:t>4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E5466-1A08-A64A-B73B-B7EBBDF525F9}" type="slidenum">
              <a:rPr lang="en-US">
                <a:latin typeface="Century Schoolbook" pitchFamily="-109" charset="0"/>
              </a:rPr>
              <a:pPr/>
              <a:t>6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6BBDD-5729-7E41-BBEA-8CE72B5EBD0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B00A3-D61F-B045-A7D4-FB48A773E207}" type="slidenum">
              <a:rPr lang="en-US">
                <a:latin typeface="Century Schoolbook" pitchFamily="-109" charset="0"/>
              </a:rPr>
              <a:pPr/>
              <a:t>8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E6BE8-8017-C14E-B103-7B0E546655EE}" type="slidenum">
              <a:rPr lang="en-US">
                <a:latin typeface="Century Schoolbook" pitchFamily="-109" charset="0"/>
              </a:rPr>
              <a:pPr/>
              <a:t>9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66834-2E90-C94D-809E-CB864A131959}" type="slidenum">
              <a:rPr lang="en-US">
                <a:latin typeface="Century Schoolbook" pitchFamily="-109" charset="0"/>
              </a:rPr>
              <a:pPr/>
              <a:t>17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A672-C06E-A740-8993-8DCE629CD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4B72-92D3-AC44-89EE-6BC1E717F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8596-88C3-8849-B51F-C502AC9FD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CCF7-980A-324C-987A-E7808DEEB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CC36-5BA5-2346-9376-FD8B61A8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8E9E7C-455F-C345-8C8F-CC489782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48BC-34F4-ED4C-B0AF-4B456C92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0EE4-37A7-BE41-BE75-9BECEF98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307-E0A6-FA40-856A-154B695C1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DFAA13-9C5C-CF48-B0A4-D6A01132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4E03-F3BC-304D-AAC3-27BB70C34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96B4EB-EC0C-254E-BB07-20EEA1B9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4DF4E6-6592-E248-9AC9-7A3374125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6B3C44BB-4651-A74F-A8D7-08CCC6C8F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66" r:id="rId4"/>
    <p:sldLayoutId id="2147484467" r:id="rId5"/>
    <p:sldLayoutId id="2147484476" r:id="rId6"/>
    <p:sldLayoutId id="2147484468" r:id="rId7"/>
    <p:sldLayoutId id="2147484477" r:id="rId8"/>
    <p:sldLayoutId id="2147484478" r:id="rId9"/>
    <p:sldLayoutId id="2147484469" r:id="rId10"/>
    <p:sldLayoutId id="2147484470" r:id="rId11"/>
    <p:sldLayoutId id="2147484471" r:id="rId12"/>
    <p:sldLayoutId id="21474844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9" charset="2"/>
        <a:buChar char=""/>
        <a:defRPr sz="21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9" charset="2"/>
        <a:buChar char="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9" charset="2"/>
        <a:buChar char="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9" charset="2"/>
        <a:buChar char="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52.emf"/><Relationship Id="rId6" Type="http://schemas.openxmlformats.org/officeDocument/2006/relationships/image" Target="../media/image53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7.jpe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7.jpe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6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6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64.emf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67.emf"/><Relationship Id="rId6" Type="http://schemas.openxmlformats.org/officeDocument/2006/relationships/image" Target="../media/image68.jpe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oleObject" Target="../embeddings/oleObject37.bin"/><Relationship Id="rId7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74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7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76.emf"/><Relationship Id="rId6" Type="http://schemas.openxmlformats.org/officeDocument/2006/relationships/image" Target="../media/image77.jpeg"/><Relationship Id="rId7" Type="http://schemas.openxmlformats.org/officeDocument/2006/relationships/image" Target="../media/image78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8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86.pn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8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90.emf"/><Relationship Id="rId5" Type="http://schemas.openxmlformats.org/officeDocument/2006/relationships/image" Target="../media/image86.png"/><Relationship Id="rId6" Type="http://schemas.openxmlformats.org/officeDocument/2006/relationships/oleObject" Target="../embeddings/oleObject48.bin"/><Relationship Id="rId7" Type="http://schemas.openxmlformats.org/officeDocument/2006/relationships/image" Target="../media/image9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>
                <a:ea typeface="ＭＳ Ｐゴシック" pitchFamily="-109" charset="-128"/>
                <a:cs typeface="ＭＳ Ｐゴシック" pitchFamily="-109" charset="-128"/>
              </a:rPr>
              <a:t>CHAPTER 27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Magnetic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Field and Magnetic Forces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Right Hand Rule</a:t>
            </a:r>
            <a:endParaRPr lang="en-US" dirty="0"/>
          </a:p>
        </p:txBody>
      </p:sp>
      <p:pic>
        <p:nvPicPr>
          <p:cNvPr id="4" name="Picture 3" descr="Right_hand_rule_cross_product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648200" cy="420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724400"/>
            <a:ext cx="6000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to multiply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in the end!</a:t>
            </a:r>
            <a:endParaRPr lang="en-US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867400" y="1676400"/>
            <a:ext cx="1981200" cy="685800"/>
            <a:chOff x="4953000" y="914400"/>
            <a:chExt cx="19812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4953000" y="914400"/>
              <a:ext cx="1981200" cy="685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53000" y="990600"/>
            <a:ext cx="1905000" cy="51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749300" imgH="203200" progId="Equation.3">
                    <p:embed/>
                  </p:oleObj>
                </mc:Choice>
                <mc:Fallback>
                  <p:oleObj name="Equation" r:id="rId4" imgW="749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990600"/>
                          <a:ext cx="1905000" cy="516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65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a typeface="ＭＳ Ｐゴシック" pitchFamily="-109" charset="-128"/>
                <a:cs typeface="ＭＳ Ｐゴシック" pitchFamily="-109" charset="-128"/>
              </a:rPr>
              <a:t>RIGHT HAND RULE</a:t>
            </a:r>
          </a:p>
        </p:txBody>
      </p:sp>
      <p:pic>
        <p:nvPicPr>
          <p:cNvPr id="3" name="Picture 2" descr="27_Figure07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547100" cy="329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700" cap="none" smtClean="0"/>
              <a:t>EXAMPLES OF DIRECTION OF MAGNETIC FORCE</a:t>
            </a:r>
          </a:p>
        </p:txBody>
      </p:sp>
      <p:pic>
        <p:nvPicPr>
          <p:cNvPr id="34819" name="Picture 2" descr="27_Figure12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0"/>
          <a:stretch>
            <a:fillRect/>
          </a:stretch>
        </p:blipFill>
        <p:spPr bwMode="auto">
          <a:xfrm>
            <a:off x="304800" y="1066800"/>
            <a:ext cx="34083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27_Figure08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8"/>
          <a:stretch>
            <a:fillRect/>
          </a:stretch>
        </p:blipFill>
        <p:spPr bwMode="auto">
          <a:xfrm>
            <a:off x="3886200" y="1066800"/>
            <a:ext cx="4578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700" cap="none" smtClean="0"/>
              <a:t>EXAMPLES OF DIRECTION OF MAGNETIC FORCE</a:t>
            </a:r>
          </a:p>
        </p:txBody>
      </p:sp>
      <p:pic>
        <p:nvPicPr>
          <p:cNvPr id="35843" name="Picture 2" descr="220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56"/>
          <a:stretch>
            <a:fillRect/>
          </a:stretch>
        </p:blipFill>
        <p:spPr bwMode="auto">
          <a:xfrm>
            <a:off x="2133600" y="3030538"/>
            <a:ext cx="503237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27_Figure09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7"/>
          <a:stretch>
            <a:fillRect/>
          </a:stretch>
        </p:blipFill>
        <p:spPr bwMode="auto">
          <a:xfrm>
            <a:off x="304800" y="1066800"/>
            <a:ext cx="6088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220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99"/>
          <a:stretch>
            <a:fillRect/>
          </a:stretch>
        </p:blipFill>
        <p:spPr bwMode="auto">
          <a:xfrm>
            <a:off x="6629400" y="990600"/>
            <a:ext cx="1974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7159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a typeface="ＭＳ Ｐゴシック" pitchFamily="-109" charset="-128"/>
                <a:cs typeface="ＭＳ Ｐゴシック" pitchFamily="-109" charset="-128"/>
              </a:rPr>
              <a:t>MAGNETIC FORCE ON A PROTON</a:t>
            </a:r>
          </a:p>
        </p:txBody>
      </p:sp>
      <p:pic>
        <p:nvPicPr>
          <p:cNvPr id="36869" name="Picture 2" descr="27_Figure10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32"/>
          <a:stretch>
            <a:fillRect/>
          </a:stretch>
        </p:blipFill>
        <p:spPr bwMode="auto">
          <a:xfrm>
            <a:off x="4953000" y="3124200"/>
            <a:ext cx="388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04800" y="914400"/>
          <a:ext cx="83058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" name="Equation" r:id="rId4" imgW="4711700" imgH="444500" progId="Equation.3">
                  <p:embed/>
                </p:oleObj>
              </mc:Choice>
              <mc:Fallback>
                <p:oleObj name="Equation" r:id="rId4" imgW="4711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3058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04800" y="1879600"/>
          <a:ext cx="79263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Equation" r:id="rId6" imgW="4203700" imgH="660400" progId="Equation.3">
                  <p:embed/>
                </p:oleObj>
              </mc:Choice>
              <mc:Fallback>
                <p:oleObj name="Equation" r:id="rId6" imgW="42037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79600"/>
                        <a:ext cx="7926388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495800" y="3352800"/>
            <a:ext cx="4343400" cy="2514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Vector cross product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28600" y="1143000"/>
          <a:ext cx="7162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2" name="Equation" r:id="rId3" imgW="3263900" imgH="1562100" progId="Equation.3">
                  <p:embed/>
                </p:oleObj>
              </mc:Choice>
              <mc:Fallback>
                <p:oleObj name="Equation" r:id="rId3" imgW="3263900" imgH="1562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71628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4724400" y="3505200"/>
          <a:ext cx="3897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3" name="Equation" r:id="rId5" imgW="1905000" imgH="1117600" progId="Equation.3">
                  <p:embed/>
                </p:oleObj>
              </mc:Choice>
              <mc:Fallback>
                <p:oleObj name="Equation" r:id="rId5" imgW="1905000" imgH="1117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3897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Cross product example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28600" y="1171575"/>
          <a:ext cx="7162800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2" name="Equation" r:id="rId3" imgW="3263900" imgH="1536700" progId="Equation.3">
                  <p:embed/>
                </p:oleObj>
              </mc:Choice>
              <mc:Fallback>
                <p:oleObj name="Equation" r:id="rId3" imgW="3263900" imgH="153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71575"/>
                        <a:ext cx="7162800" cy="337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Vector Cross Product</a:t>
            </a:r>
          </a:p>
        </p:txBody>
      </p:sp>
      <p:sp>
        <p:nvSpPr>
          <p:cNvPr id="37896" name="Line 3"/>
          <p:cNvSpPr>
            <a:spLocks noChangeShapeType="1"/>
          </p:cNvSpPr>
          <p:nvPr/>
        </p:nvSpPr>
        <p:spPr bwMode="auto">
          <a:xfrm flipV="1">
            <a:off x="2514600" y="1676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37897" name="Line 4"/>
          <p:cNvSpPr>
            <a:spLocks noChangeShapeType="1"/>
          </p:cNvSpPr>
          <p:nvPr/>
        </p:nvSpPr>
        <p:spPr bwMode="auto">
          <a:xfrm flipH="1">
            <a:off x="762000" y="36576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37898" name="Line 5"/>
          <p:cNvSpPr>
            <a:spLocks noChangeShapeType="1"/>
          </p:cNvSpPr>
          <p:nvPr/>
        </p:nvSpPr>
        <p:spPr bwMode="auto">
          <a:xfrm>
            <a:off x="2514600" y="3657600"/>
            <a:ext cx="1676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57200" y="4495800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0" name="Equation" r:id="rId4" imgW="114300" imgH="203200" progId="">
                  <p:embed/>
                </p:oleObj>
              </mc:Choice>
              <mc:Fallback>
                <p:oleObj name="Equation" r:id="rId4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34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248150" y="4438650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1" name="Equation" r:id="rId6" imgW="127000" imgH="241300" progId="">
                  <p:embed/>
                </p:oleObj>
              </mc:Choice>
              <mc:Fallback>
                <p:oleObj name="Equation" r:id="rId6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38650"/>
                        <a:ext cx="381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43150" y="9906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" name="Equation" r:id="rId8" imgW="127000" imgH="203200" progId="">
                  <p:embed/>
                </p:oleObj>
              </mc:Choice>
              <mc:Fallback>
                <p:oleObj name="Equation" r:id="rId8" imgW="1270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990600"/>
                        <a:ext cx="38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876800" y="1066800"/>
          <a:ext cx="12192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3" name="Equation" r:id="rId10" imgW="571500" imgH="469900" progId="">
                  <p:embed/>
                </p:oleObj>
              </mc:Choice>
              <mc:Fallback>
                <p:oleObj name="Equation" r:id="rId10" imgW="571500" imgH="469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12192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6"/>
          <p:cNvGraphicFramePr>
            <a:graphicFrameLocks noChangeAspect="1"/>
          </p:cNvGraphicFramePr>
          <p:nvPr/>
        </p:nvGraphicFramePr>
        <p:xfrm>
          <a:off x="4876800" y="2362200"/>
          <a:ext cx="3657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4" name="Equation" r:id="rId12" imgW="1714500" imgH="444500" progId="">
                  <p:embed/>
                </p:oleObj>
              </mc:Choice>
              <mc:Fallback>
                <p:oleObj name="Equation" r:id="rId12" imgW="1714500" imgH="444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3657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04800" y="1066800"/>
          <a:ext cx="70866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8" name="Equation" r:id="rId4" imgW="2641600" imgH="457200" progId="">
                  <p:embed/>
                </p:oleObj>
              </mc:Choice>
              <mc:Fallback>
                <p:oleObj name="Equation" r:id="rId4" imgW="264160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70866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3"/>
          <p:cNvGraphicFramePr>
            <a:graphicFrameLocks noChangeAspect="1"/>
          </p:cNvGraphicFramePr>
          <p:nvPr/>
        </p:nvGraphicFramePr>
        <p:xfrm>
          <a:off x="152400" y="2895600"/>
          <a:ext cx="6629400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9" name="Equation" r:id="rId6" imgW="2501900" imgH="1028700" progId="">
                  <p:embed/>
                </p:oleObj>
              </mc:Choice>
              <mc:Fallback>
                <p:oleObj name="Equation" r:id="rId6" imgW="2501900" imgH="1028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6629400" cy="272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Line 5"/>
          <p:cNvSpPr>
            <a:spLocks noChangeShapeType="1"/>
          </p:cNvSpPr>
          <p:nvPr/>
        </p:nvSpPr>
        <p:spPr bwMode="auto">
          <a:xfrm flipV="1">
            <a:off x="7029450" y="25146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 flipH="1">
            <a:off x="5276850" y="44958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>
            <a:off x="7029450" y="4495800"/>
            <a:ext cx="1676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972050" y="5334000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0" name="Equation" r:id="rId8" imgW="114300" imgH="203200" progId="">
                  <p:embed/>
                </p:oleObj>
              </mc:Choice>
              <mc:Fallback>
                <p:oleObj name="Equation" r:id="rId8" imgW="1143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5334000"/>
                        <a:ext cx="34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8763000" y="5276850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1" name="Equation" r:id="rId10" imgW="127000" imgH="241300" progId="">
                  <p:embed/>
                </p:oleObj>
              </mc:Choice>
              <mc:Fallback>
                <p:oleObj name="Equation" r:id="rId10" imgW="1270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5276850"/>
                        <a:ext cx="381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6858000" y="18288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Equation" r:id="rId12" imgW="127000" imgH="203200" progId="">
                  <p:embed/>
                </p:oleObj>
              </mc:Choice>
              <mc:Fallback>
                <p:oleObj name="Equation" r:id="rId12" imgW="127000" imgH="203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28800"/>
                        <a:ext cx="38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Another method</a:t>
            </a:r>
          </a:p>
        </p:txBody>
      </p:sp>
      <p:graphicFrame>
        <p:nvGraphicFramePr>
          <p:cNvPr id="79875" name="Object 2"/>
          <p:cNvGraphicFramePr>
            <a:graphicFrameLocks noChangeAspect="1"/>
          </p:cNvGraphicFramePr>
          <p:nvPr/>
        </p:nvGraphicFramePr>
        <p:xfrm>
          <a:off x="609600" y="1600200"/>
          <a:ext cx="6629400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Equation" r:id="rId4" imgW="2501900" imgH="1282700" progId="">
                  <p:embed/>
                </p:oleObj>
              </mc:Choice>
              <mc:Fallback>
                <p:oleObj name="Equation" r:id="rId4" imgW="2501900" imgH="1282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629400" cy="339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Producing a magnetic field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" y="914400"/>
            <a:ext cx="3640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 pitchFamily="-109" charset="0"/>
              </a:rPr>
              <a:t>Permanent Magnet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562600" y="969963"/>
            <a:ext cx="1616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Current</a:t>
            </a:r>
          </a:p>
        </p:txBody>
      </p:sp>
      <p:pic>
        <p:nvPicPr>
          <p:cNvPr id="18437" name="Picture 6" descr="22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67"/>
          <a:stretch>
            <a:fillRect/>
          </a:stretch>
        </p:blipFill>
        <p:spPr bwMode="auto">
          <a:xfrm>
            <a:off x="4419600" y="2133600"/>
            <a:ext cx="37338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28_UnFigure_p972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28"/>
          <a:stretch>
            <a:fillRect/>
          </a:stretch>
        </p:blipFill>
        <p:spPr bwMode="auto">
          <a:xfrm rot="-5400000">
            <a:off x="-38100" y="2171700"/>
            <a:ext cx="49466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In and out of the plane</a:t>
            </a:r>
          </a:p>
        </p:txBody>
      </p:sp>
      <p:grpSp>
        <p:nvGrpSpPr>
          <p:cNvPr id="44035" name="Group 11"/>
          <p:cNvGrpSpPr>
            <a:grpSpLocks/>
          </p:cNvGrpSpPr>
          <p:nvPr/>
        </p:nvGrpSpPr>
        <p:grpSpPr bwMode="auto">
          <a:xfrm>
            <a:off x="1676400" y="1905000"/>
            <a:ext cx="609600" cy="609600"/>
            <a:chOff x="1676400" y="1905000"/>
            <a:chExt cx="609600" cy="609600"/>
          </a:xfrm>
        </p:grpSpPr>
        <p:sp>
          <p:nvSpPr>
            <p:cNvPr id="44042" name="Oval 1027"/>
            <p:cNvSpPr>
              <a:spLocks noChangeArrowheads="1"/>
            </p:cNvSpPr>
            <p:nvPr/>
          </p:nvSpPr>
          <p:spPr bwMode="auto">
            <a:xfrm>
              <a:off x="1676400" y="1905000"/>
              <a:ext cx="609600" cy="609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entury Schoolbook" pitchFamily="-109" charset="0"/>
              </a:endParaRPr>
            </a:p>
          </p:txBody>
        </p:sp>
        <p:cxnSp>
          <p:nvCxnSpPr>
            <p:cNvPr id="44043" name="AutoShape 1028"/>
            <p:cNvCxnSpPr>
              <a:cxnSpLocks noChangeShapeType="1"/>
              <a:stCxn id="44042" idx="1"/>
              <a:endCxn id="44042" idx="5"/>
            </p:cNvCxnSpPr>
            <p:nvPr/>
          </p:nvCxnSpPr>
          <p:spPr bwMode="auto">
            <a:xfrm>
              <a:off x="1765300" y="1965325"/>
              <a:ext cx="431800" cy="48895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044" name="AutoShape 1029"/>
            <p:cNvCxnSpPr>
              <a:cxnSpLocks noChangeShapeType="1"/>
              <a:stCxn id="44042" idx="7"/>
              <a:endCxn id="44042" idx="3"/>
            </p:cNvCxnSpPr>
            <p:nvPr/>
          </p:nvCxnSpPr>
          <p:spPr bwMode="auto">
            <a:xfrm flipH="1">
              <a:off x="1765300" y="1965325"/>
              <a:ext cx="431800" cy="48895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4036" name="Group 1030"/>
          <p:cNvGrpSpPr>
            <a:grpSpLocks/>
          </p:cNvGrpSpPr>
          <p:nvPr/>
        </p:nvGrpSpPr>
        <p:grpSpPr bwMode="auto">
          <a:xfrm>
            <a:off x="6324600" y="1905000"/>
            <a:ext cx="609600" cy="609600"/>
            <a:chOff x="3984" y="2016"/>
            <a:chExt cx="384" cy="384"/>
          </a:xfrm>
        </p:grpSpPr>
        <p:sp>
          <p:nvSpPr>
            <p:cNvPr id="44040" name="Oval 1031"/>
            <p:cNvSpPr>
              <a:spLocks noChangeArrowheads="1"/>
            </p:cNvSpPr>
            <p:nvPr/>
          </p:nvSpPr>
          <p:spPr bwMode="auto">
            <a:xfrm>
              <a:off x="3984" y="2016"/>
              <a:ext cx="384" cy="38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entury Schoolbook" pitchFamily="-109" charset="0"/>
              </a:endParaRPr>
            </a:p>
          </p:txBody>
        </p:sp>
        <p:sp>
          <p:nvSpPr>
            <p:cNvPr id="44041" name="Oval 1032"/>
            <p:cNvSpPr>
              <a:spLocks noChangeArrowheads="1"/>
            </p:cNvSpPr>
            <p:nvPr/>
          </p:nvSpPr>
          <p:spPr bwMode="auto">
            <a:xfrm>
              <a:off x="4080" y="211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entury Schoolbook" pitchFamily="-109" charset="0"/>
              </a:endParaRPr>
            </a:p>
          </p:txBody>
        </p:sp>
      </p:grpSp>
      <p:sp>
        <p:nvSpPr>
          <p:cNvPr id="44037" name="Rectangle 1033"/>
          <p:cNvSpPr>
            <a:spLocks noChangeArrowheads="1"/>
          </p:cNvSpPr>
          <p:nvPr/>
        </p:nvSpPr>
        <p:spPr bwMode="auto">
          <a:xfrm>
            <a:off x="304800" y="2743200"/>
            <a:ext cx="311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Going into the paper</a:t>
            </a:r>
          </a:p>
        </p:txBody>
      </p:sp>
      <p:sp>
        <p:nvSpPr>
          <p:cNvPr id="44038" name="Rectangle 1034"/>
          <p:cNvSpPr>
            <a:spLocks noChangeArrowheads="1"/>
          </p:cNvSpPr>
          <p:nvPr/>
        </p:nvSpPr>
        <p:spPr bwMode="auto">
          <a:xfrm>
            <a:off x="381000" y="1066800"/>
            <a:ext cx="586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Symbols for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</a:t>
            </a:r>
            <a:r>
              <a:rPr lang="en-US" sz="2400">
                <a:latin typeface="Century Schoolbook" pitchFamily="-109" charset="0"/>
              </a:rPr>
              <a:t> field going in/out of paper</a:t>
            </a:r>
          </a:p>
        </p:txBody>
      </p:sp>
      <p:sp>
        <p:nvSpPr>
          <p:cNvPr id="44039" name="Rectangle 1035"/>
          <p:cNvSpPr>
            <a:spLocks noChangeArrowheads="1"/>
          </p:cNvSpPr>
          <p:nvPr/>
        </p:nvSpPr>
        <p:spPr bwMode="auto">
          <a:xfrm>
            <a:off x="4800600" y="2743200"/>
            <a:ext cx="336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Going out of the paper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46087" name="Oval 8"/>
          <p:cNvSpPr>
            <a:spLocks noChangeArrowheads="1"/>
          </p:cNvSpPr>
          <p:nvPr/>
        </p:nvSpPr>
        <p:spPr bwMode="auto">
          <a:xfrm>
            <a:off x="7696200" y="2133600"/>
            <a:ext cx="609600" cy="609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entury Schoolbook" pitchFamily="-109" charset="0"/>
            </a:endParaRPr>
          </a:p>
        </p:txBody>
      </p:sp>
      <p:sp>
        <p:nvSpPr>
          <p:cNvPr id="46088" name="Oval 9"/>
          <p:cNvSpPr>
            <a:spLocks noChangeArrowheads="1"/>
          </p:cNvSpPr>
          <p:nvPr/>
        </p:nvSpPr>
        <p:spPr bwMode="auto">
          <a:xfrm>
            <a:off x="7848600" y="228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entury Schoolbook" pitchFamily="-109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8305800" y="190500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pitchFamily="-65" charset="-128"/>
                <a:cs typeface="Times New Roman"/>
              </a:rPr>
              <a:t>B</a:t>
            </a:r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 flipV="1">
            <a:off x="8001000" y="12192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8102600" y="819150"/>
            <a:ext cx="485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v</a:t>
            </a:r>
          </a:p>
        </p:txBody>
      </p:sp>
      <p:graphicFrame>
        <p:nvGraphicFramePr>
          <p:cNvPr id="36877" name="Object 2"/>
          <p:cNvGraphicFramePr>
            <a:graphicFrameLocks noChangeAspect="1"/>
          </p:cNvGraphicFramePr>
          <p:nvPr/>
        </p:nvGraphicFramePr>
        <p:xfrm>
          <a:off x="381000" y="3054350"/>
          <a:ext cx="2514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" name="Equation" r:id="rId4" imgW="1282700" imgH="203200" progId="">
                  <p:embed/>
                </p:oleObj>
              </mc:Choice>
              <mc:Fallback>
                <p:oleObj name="Equation" r:id="rId4" imgW="12827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54350"/>
                        <a:ext cx="2514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3"/>
          <p:cNvGraphicFramePr>
            <a:graphicFrameLocks noChangeAspect="1"/>
          </p:cNvGraphicFramePr>
          <p:nvPr/>
        </p:nvGraphicFramePr>
        <p:xfrm>
          <a:off x="457200" y="3429000"/>
          <a:ext cx="21923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" name="Equation" r:id="rId6" imgW="1193800" imgH="228600" progId="">
                  <p:embed/>
                </p:oleObj>
              </mc:Choice>
              <mc:Fallback>
                <p:oleObj name="Equation" r:id="rId6" imgW="11938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21923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4"/>
          <p:cNvGraphicFramePr>
            <a:graphicFrameLocks noChangeAspect="1"/>
          </p:cNvGraphicFramePr>
          <p:nvPr/>
        </p:nvGraphicFramePr>
        <p:xfrm>
          <a:off x="457200" y="3962400"/>
          <a:ext cx="35052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" name="Equation" r:id="rId8" imgW="1803400" imgH="673100" progId="">
                  <p:embed/>
                </p:oleObj>
              </mc:Choice>
              <mc:Fallback>
                <p:oleObj name="Equation" r:id="rId8" imgW="1803400" imgH="673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35052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20688" y="1066800"/>
          <a:ext cx="4303712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1" name="Equation" r:id="rId10" imgW="2209800" imgH="876300" progId="Equation.3">
                  <p:embed/>
                </p:oleObj>
              </mc:Choice>
              <mc:Fallback>
                <p:oleObj name="Equation" r:id="rId10" imgW="2209800" imgH="876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066800"/>
                        <a:ext cx="4303712" cy="170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219075" y="1074738"/>
            <a:ext cx="3925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 pitchFamily="-109" charset="0"/>
              </a:rPr>
              <a:t>What if </a:t>
            </a:r>
            <a:r>
              <a:rPr lang="en-US" i="1">
                <a:latin typeface="Times New Roman" pitchFamily="-109" charset="0"/>
                <a:ea typeface="Lucida Grande" pitchFamily="-109" charset="0"/>
                <a:cs typeface="Lucida Grande" pitchFamily="-109" charset="0"/>
                <a:sym typeface="Symbol" pitchFamily="-109" charset="2"/>
              </a:rPr>
              <a:t>ϕ</a:t>
            </a:r>
            <a:r>
              <a:rPr lang="en-US">
                <a:latin typeface="ＭＳ Ｐゴシック" pitchFamily="-109" charset="-128"/>
                <a:sym typeface="Symbol" pitchFamily="-109" charset="2"/>
              </a:rPr>
              <a:t> </a:t>
            </a:r>
            <a:r>
              <a:rPr lang="en-US">
                <a:latin typeface="Century Schoolbook" pitchFamily="-109" charset="0"/>
              </a:rPr>
              <a:t>is not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90</a:t>
            </a:r>
            <a:r>
              <a:rPr lang="en-US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o</a:t>
            </a:r>
            <a:r>
              <a:rPr lang="en-US" baseline="30000">
                <a:latin typeface="Century Schoolbook" pitchFamily="-109" charset="0"/>
              </a:rPr>
              <a:t> </a:t>
            </a:r>
            <a:r>
              <a:rPr lang="en-US">
                <a:latin typeface="Century Schoolbook" pitchFamily="-109" charset="0"/>
              </a:rPr>
              <a:t>?</a:t>
            </a:r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 flipH="1" flipV="1">
            <a:off x="7010400" y="1219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 flipV="1">
            <a:off x="6705600" y="1600200"/>
            <a:ext cx="990600" cy="2438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entury Schoolbook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239000" y="2514600"/>
            <a:ext cx="461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/>
              </a:rPr>
              <a:t>B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6705600" y="919163"/>
            <a:ext cx="4857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v</a:t>
            </a:r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6934200" y="2117725"/>
            <a:ext cx="56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entury Schoolbook" pitchFamily="-109" charset="0"/>
              </a:rPr>
              <a:t>30</a:t>
            </a:r>
            <a:r>
              <a:rPr lang="en-US" sz="2000" baseline="30000">
                <a:latin typeface="Century Schoolbook" pitchFamily="-109" charset="0"/>
              </a:rPr>
              <a:t>o</a:t>
            </a:r>
            <a:endParaRPr lang="en-US" sz="2000">
              <a:latin typeface="Century Schoolbook" pitchFamily="-109" charset="0"/>
            </a:endParaRPr>
          </a:p>
        </p:txBody>
      </p:sp>
      <p:graphicFrame>
        <p:nvGraphicFramePr>
          <p:cNvPr id="86025" name="Object 2"/>
          <p:cNvGraphicFramePr>
            <a:graphicFrameLocks noChangeAspect="1"/>
          </p:cNvGraphicFramePr>
          <p:nvPr/>
        </p:nvGraphicFramePr>
        <p:xfrm>
          <a:off x="304800" y="1752600"/>
          <a:ext cx="3032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Equation" r:id="rId4" imgW="1371600" imgH="228600" progId="">
                  <p:embed/>
                </p:oleObj>
              </mc:Choice>
              <mc:Fallback>
                <p:oleObj name="Equation" r:id="rId4" imgW="13716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30321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6" name="Object 3"/>
          <p:cNvGraphicFramePr>
            <a:graphicFrameLocks noChangeAspect="1"/>
          </p:cNvGraphicFramePr>
          <p:nvPr/>
        </p:nvGraphicFramePr>
        <p:xfrm>
          <a:off x="304800" y="2438400"/>
          <a:ext cx="39528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6" imgW="1689100" imgH="673100" progId="">
                  <p:embed/>
                </p:oleObj>
              </mc:Choice>
              <mc:Fallback>
                <p:oleObj name="Equation" r:id="rId6" imgW="1689100" imgH="673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9528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/>
              <a:t>CIRCULAR MOTION IN A MAGNETIC FIELD</a:t>
            </a:r>
          </a:p>
        </p:txBody>
      </p:sp>
      <p:sp>
        <p:nvSpPr>
          <p:cNvPr id="50180" name="Rectangle 1027"/>
          <p:cNvSpPr>
            <a:spLocks noChangeArrowheads="1"/>
          </p:cNvSpPr>
          <p:nvPr/>
        </p:nvSpPr>
        <p:spPr bwMode="auto">
          <a:xfrm>
            <a:off x="393700" y="1027113"/>
            <a:ext cx="8521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What happens when a positively charged particle enters with velocity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v</a:t>
            </a:r>
            <a:r>
              <a:rPr lang="en-US" sz="2400">
                <a:latin typeface="Century Schoolbook" pitchFamily="-109" charset="0"/>
              </a:rPr>
              <a:t> into a region with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</a:t>
            </a:r>
            <a:r>
              <a:rPr lang="en-US" sz="2400">
                <a:latin typeface="Century Schoolbook" pitchFamily="-109" charset="0"/>
              </a:rPr>
              <a:t> field pointing down (into the screen).</a:t>
            </a:r>
          </a:p>
        </p:txBody>
      </p:sp>
      <p:graphicFrame>
        <p:nvGraphicFramePr>
          <p:cNvPr id="90116" name="Object 2"/>
          <p:cNvGraphicFramePr>
            <a:graphicFrameLocks noChangeAspect="1"/>
          </p:cNvGraphicFramePr>
          <p:nvPr/>
        </p:nvGraphicFramePr>
        <p:xfrm>
          <a:off x="533400" y="2438400"/>
          <a:ext cx="18732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4" imgW="952500" imgH="1511300" progId="">
                  <p:embed/>
                </p:oleObj>
              </mc:Choice>
              <mc:Fallback>
                <p:oleObj name="Equation" r:id="rId4" imgW="952500" imgH="151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18732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1029" descr="22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13" y="2514600"/>
            <a:ext cx="3659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Bending of an Electron Beam</a:t>
            </a:r>
          </a:p>
        </p:txBody>
      </p:sp>
      <p:pic>
        <p:nvPicPr>
          <p:cNvPr id="49155" name="Picture 3" descr="29-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t="6889" b="8719"/>
          <a:stretch>
            <a:fillRect/>
          </a:stretch>
        </p:blipFill>
        <p:spPr>
          <a:xfrm>
            <a:off x="1752600" y="1828800"/>
            <a:ext cx="5181600" cy="37338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Measuring charge to mass ratio q/m</a:t>
            </a:r>
          </a:p>
        </p:txBody>
      </p:sp>
      <p:pic>
        <p:nvPicPr>
          <p:cNvPr id="54277" name="Picture 1027" descr="F28_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240213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81000" y="1676400"/>
          <a:ext cx="13716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Equation" r:id="rId5" imgW="711200" imgH="838200" progId="">
                  <p:embed/>
                </p:oleObj>
              </mc:Choice>
              <mc:Fallback>
                <p:oleObj name="Equation" r:id="rId5" imgW="711200" imgH="83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1371600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Rectangle 1029"/>
          <p:cNvSpPr>
            <a:spLocks noChangeArrowheads="1"/>
          </p:cNvSpPr>
          <p:nvPr/>
        </p:nvSpPr>
        <p:spPr bwMode="auto">
          <a:xfrm>
            <a:off x="381000" y="3505200"/>
            <a:ext cx="399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9" charset="0"/>
              </a:rPr>
              <a:t>What if the charge is negative?</a:t>
            </a:r>
          </a:p>
        </p:txBody>
      </p:sp>
      <p:sp>
        <p:nvSpPr>
          <p:cNvPr id="54279" name="Rectangle 1030"/>
          <p:cNvSpPr>
            <a:spLocks noChangeArrowheads="1"/>
          </p:cNvSpPr>
          <p:nvPr/>
        </p:nvSpPr>
        <p:spPr bwMode="auto">
          <a:xfrm>
            <a:off x="304800" y="1066800"/>
            <a:ext cx="3949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Measuring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r </a:t>
            </a:r>
            <a:r>
              <a:rPr lang="en-US" sz="2400">
                <a:latin typeface="Century Schoolbook" pitchFamily="-109" charset="0"/>
              </a:rPr>
              <a:t>gives you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q/m</a:t>
            </a:r>
            <a:r>
              <a:rPr lang="en-US" sz="2400">
                <a:latin typeface="Century Schoolbook" pitchFamily="-109" charset="0"/>
              </a:rPr>
              <a:t>.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Equation" r:id="rId7" imgW="114300" imgH="165100" progId="">
                  <p:embed/>
                </p:oleObj>
              </mc:Choice>
              <mc:Fallback>
                <p:oleObj name="Equation" r:id="rId7" imgW="1143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A Better Way to get </a:t>
            </a:r>
            <a:r>
              <a:rPr lang="en-US" sz="4000" dirty="0" err="1">
                <a:ea typeface="+mj-ea"/>
                <a:cs typeface="+mj-cs"/>
              </a:rPr>
              <a:t>q/m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54277" name="Picture 1027" descr="F28_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594152"/>
            <a:ext cx="3630613" cy="3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1030"/>
          <p:cNvSpPr>
            <a:spLocks noChangeArrowheads="1"/>
          </p:cNvSpPr>
          <p:nvPr/>
        </p:nvSpPr>
        <p:spPr bwMode="auto">
          <a:xfrm>
            <a:off x="304800" y="914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entury Schoolbook" pitchFamily="-109" charset="0"/>
              </a:rPr>
              <a:t>The velocity </a:t>
            </a:r>
            <a:r>
              <a:rPr lang="en-US" sz="2400" i="1" dirty="0" err="1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Century Schoolbook" pitchFamily="-109" charset="0"/>
              </a:rPr>
              <a:t> is often difficult to measure, but we can figure out </a:t>
            </a:r>
            <a:r>
              <a:rPr lang="en-US" sz="2400" i="1" dirty="0" err="1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Century Schoolbook" pitchFamily="-109" charset="0"/>
              </a:rPr>
              <a:t> using the potential difference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Century Schoolbook" pitchFamily="-109" charset="0"/>
              </a:rPr>
              <a:t>.</a:t>
            </a:r>
            <a:endParaRPr lang="en-US" sz="2400" dirty="0">
              <a:latin typeface="Century Schoolbook" pitchFamily="-109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9" name="Equation" r:id="rId5" imgW="114300" imgH="165100" progId="">
                  <p:embed/>
                </p:oleObj>
              </mc:Choice>
              <mc:Fallback>
                <p:oleObj name="Equation" r:id="rId5" imgW="1143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57799" y="1905000"/>
          <a:ext cx="14878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0" name="Equation" r:id="rId7" imgW="812800" imgH="749300" progId="Equation.3">
                  <p:embed/>
                </p:oleObj>
              </mc:Choice>
              <mc:Fallback>
                <p:oleObj name="Equation" r:id="rId7" imgW="812800" imgH="749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1905000"/>
                        <a:ext cx="14878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1000" y="2057399"/>
          <a:ext cx="2743200" cy="377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1" name="Equation" r:id="rId9" imgW="1485900" imgH="2044700" progId="Equation.3">
                  <p:embed/>
                </p:oleObj>
              </mc:Choice>
              <mc:Fallback>
                <p:oleObj name="Equation" r:id="rId9" imgW="1485900" imgH="2044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399"/>
                        <a:ext cx="2743200" cy="3774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9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a typeface="ＭＳ Ｐゴシック" pitchFamily="-109" charset="-128"/>
                <a:cs typeface="ＭＳ Ｐゴシック" pitchFamily="-109" charset="-128"/>
              </a:rPr>
              <a:t>FIND THE PARTICLE VELOCITY</a:t>
            </a:r>
          </a:p>
        </p:txBody>
      </p:sp>
      <p:pic>
        <p:nvPicPr>
          <p:cNvPr id="56325" name="Picture 2" descr="27_Figure47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88"/>
          <a:stretch>
            <a:fillRect/>
          </a:stretch>
        </p:blipFill>
        <p:spPr bwMode="auto">
          <a:xfrm>
            <a:off x="4876800" y="1111250"/>
            <a:ext cx="38639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" y="1038225"/>
          <a:ext cx="37115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0" name="Equation" r:id="rId4" imgW="2362200" imgH="952500" progId="Equation.3">
                  <p:embed/>
                </p:oleObj>
              </mc:Choice>
              <mc:Fallback>
                <p:oleObj name="Equation" r:id="rId4" imgW="2362200" imgH="952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38225"/>
                        <a:ext cx="37115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988708"/>
              </p:ext>
            </p:extLst>
          </p:nvPr>
        </p:nvGraphicFramePr>
        <p:xfrm>
          <a:off x="533400" y="2743200"/>
          <a:ext cx="3811588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1" name="Equation" r:id="rId6" imgW="2311400" imgH="1333500" progId="Equation.3">
                  <p:embed/>
                </p:oleObj>
              </mc:Choice>
              <mc:Fallback>
                <p:oleObj name="Equation" r:id="rId6" imgW="2311400" imgH="1333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3811588" cy="220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Crossed fields</a:t>
            </a:r>
          </a:p>
        </p:txBody>
      </p:sp>
      <p:graphicFrame>
        <p:nvGraphicFramePr>
          <p:cNvPr id="962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58933"/>
              </p:ext>
            </p:extLst>
          </p:nvPr>
        </p:nvGraphicFramePr>
        <p:xfrm>
          <a:off x="827088" y="1066800"/>
          <a:ext cx="65722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0" name="Equation" r:id="rId4" imgW="2514600" imgH="431800" progId="Equation.3">
                  <p:embed/>
                </p:oleObj>
              </mc:Choice>
              <mc:Fallback>
                <p:oleObj name="Equation" r:id="rId4" imgW="25146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66800"/>
                        <a:ext cx="657225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4" descr="2211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734"/>
          <a:stretch>
            <a:fillRect/>
          </a:stretch>
        </p:blipFill>
        <p:spPr bwMode="auto">
          <a:xfrm>
            <a:off x="152400" y="2281238"/>
            <a:ext cx="62484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2211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428"/>
          <a:stretch>
            <a:fillRect/>
          </a:stretch>
        </p:blipFill>
        <p:spPr bwMode="auto">
          <a:xfrm>
            <a:off x="6553200" y="2286000"/>
            <a:ext cx="15890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Force on current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28600" y="1600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Does it matter whether the charge carriers are positive or negative?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0" y="609600"/>
            <a:ext cx="4114800" cy="1066800"/>
            <a:chOff x="152400" y="2438400"/>
            <a:chExt cx="4114800" cy="1066800"/>
          </a:xfrm>
        </p:grpSpPr>
        <p:sp>
          <p:nvSpPr>
            <p:cNvPr id="7" name="Rounded Rectangle 6"/>
            <p:cNvSpPr/>
            <p:nvPr/>
          </p:nvSpPr>
          <p:spPr>
            <a:xfrm>
              <a:off x="152400" y="2438400"/>
              <a:ext cx="4114800" cy="10668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59394" name="Object 2"/>
            <p:cNvGraphicFramePr>
              <a:graphicFrameLocks noChangeAspect="1"/>
            </p:cNvGraphicFramePr>
            <p:nvPr/>
          </p:nvGraphicFramePr>
          <p:xfrm>
            <a:off x="228600" y="2514600"/>
            <a:ext cx="3866606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68" name="Equation" r:id="rId4" imgW="1879600" imgH="444500" progId="Equation.3">
                    <p:embed/>
                  </p:oleObj>
                </mc:Choice>
                <mc:Fallback>
                  <p:oleObj name="Equation" r:id="rId4" imgW="1879600" imgH="444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514600"/>
                          <a:ext cx="3866606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9398" name="Picture 8" descr="221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76"/>
          <a:stretch>
            <a:fillRect/>
          </a:stretch>
        </p:blipFill>
        <p:spPr bwMode="auto">
          <a:xfrm>
            <a:off x="152400" y="2446338"/>
            <a:ext cx="81534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Magnetic Field Lines,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Bar Magnet 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1676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The compass can be used to trace the field lines</a:t>
            </a:r>
          </a:p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The lines outside the magnet point from the North pole to the South pole</a:t>
            </a:r>
          </a:p>
        </p:txBody>
      </p:sp>
      <p:pic>
        <p:nvPicPr>
          <p:cNvPr id="20484" name="Picture 4" descr="29-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5646" b="2599"/>
          <a:stretch>
            <a:fillRect/>
          </a:stretch>
        </p:blipFill>
        <p:spPr>
          <a:xfrm>
            <a:off x="685800" y="2590800"/>
            <a:ext cx="3429000" cy="3429000"/>
          </a:xfrm>
        </p:spPr>
      </p:pic>
      <p:pic>
        <p:nvPicPr>
          <p:cNvPr id="20485" name="Picture 5" descr="2228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3"/>
          <a:stretch>
            <a:fillRect/>
          </a:stretch>
        </p:blipFill>
        <p:spPr bwMode="auto">
          <a:xfrm>
            <a:off x="4419600" y="2209800"/>
            <a:ext cx="3562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smtClean="0"/>
              <a:t>EXAMPLES OF MAGNETIC FORCE ON A WIRE</a:t>
            </a:r>
          </a:p>
        </p:txBody>
      </p:sp>
      <p:pic>
        <p:nvPicPr>
          <p:cNvPr id="61444" name="Picture 3" descr="27_Figure27a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3"/>
          <a:stretch>
            <a:fillRect/>
          </a:stretch>
        </p:blipFill>
        <p:spPr bwMode="auto">
          <a:xfrm>
            <a:off x="609600" y="1066800"/>
            <a:ext cx="3132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27_Figure27b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61"/>
          <a:stretch>
            <a:fillRect/>
          </a:stretch>
        </p:blipFill>
        <p:spPr bwMode="auto">
          <a:xfrm>
            <a:off x="5638800" y="1066800"/>
            <a:ext cx="3143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27_Figure27c-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20"/>
          <a:stretch>
            <a:fillRect/>
          </a:stretch>
        </p:blipFill>
        <p:spPr bwMode="auto">
          <a:xfrm>
            <a:off x="2895600" y="3429000"/>
            <a:ext cx="313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7" name="Group 8"/>
          <p:cNvGrpSpPr>
            <a:grpSpLocks/>
          </p:cNvGrpSpPr>
          <p:nvPr/>
        </p:nvGrpSpPr>
        <p:grpSpPr bwMode="auto">
          <a:xfrm>
            <a:off x="3581400" y="2819400"/>
            <a:ext cx="1905000" cy="609600"/>
            <a:chOff x="3581400" y="2819400"/>
            <a:chExt cx="190500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1905000" cy="609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61442" name="Object 2"/>
            <p:cNvGraphicFramePr>
              <a:graphicFrameLocks noChangeAspect="1"/>
            </p:cNvGraphicFramePr>
            <p:nvPr/>
          </p:nvGraphicFramePr>
          <p:xfrm>
            <a:off x="3657600" y="2895601"/>
            <a:ext cx="1676400" cy="403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6" name="Equation" r:id="rId6" imgW="685800" imgH="165100" progId="Equation.3">
                    <p:embed/>
                  </p:oleObj>
                </mc:Choice>
                <mc:Fallback>
                  <p:oleObj name="Equation" r:id="rId6" imgW="685800" imgH="165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2895601"/>
                          <a:ext cx="1676400" cy="403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/>
          <a:lstStyle/>
          <a:p>
            <a:pPr eaLnBrk="1" hangingPunct="1"/>
            <a:r>
              <a:rPr kumimoji="0" lang="en-US" dirty="0" smtClean="0"/>
              <a:t>Derivation: Magnetic </a:t>
            </a:r>
            <a:r>
              <a:rPr lang="en-US" dirty="0" smtClean="0"/>
              <a:t>F</a:t>
            </a:r>
            <a:r>
              <a:rPr kumimoji="0" lang="en-US" dirty="0" smtClean="0"/>
              <a:t>orce </a:t>
            </a:r>
            <a:r>
              <a:rPr kumimoji="0" lang="en-US" dirty="0"/>
              <a:t>on</a:t>
            </a:r>
            <a:r>
              <a:rPr kumimoji="0" lang="en-US" dirty="0" smtClean="0"/>
              <a:t> a </a:t>
            </a:r>
            <a:r>
              <a:rPr lang="en-US" dirty="0" smtClean="0"/>
              <a:t>W</a:t>
            </a:r>
            <a:r>
              <a:rPr kumimoji="0" lang="en-US" dirty="0" smtClean="0"/>
              <a:t>ire</a:t>
            </a:r>
            <a:endParaRPr kumimoji="0"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27063" y="1117600"/>
          <a:ext cx="6119115" cy="112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2" name="Equation" r:id="rId4" imgW="3594100" imgH="660400" progId="Equation.3">
                  <p:embed/>
                </p:oleObj>
              </mc:Choice>
              <mc:Fallback>
                <p:oleObj name="Equation" r:id="rId4" imgW="35941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117600"/>
                        <a:ext cx="6119115" cy="1124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09600" y="2438400"/>
          <a:ext cx="5765180" cy="155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name="Equation" r:id="rId6" imgW="3200400" imgH="863600" progId="Equation.3">
                  <p:embed/>
                </p:oleObj>
              </mc:Choice>
              <mc:Fallback>
                <p:oleObj name="Equation" r:id="rId6" imgW="3200400" imgH="86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5765180" cy="1556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09600" y="4191000"/>
          <a:ext cx="2514600" cy="69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4" name="Equation" r:id="rId8" imgW="1422400" imgH="393700" progId="Equation.3">
                  <p:embed/>
                </p:oleObj>
              </mc:Choice>
              <mc:Fallback>
                <p:oleObj name="Equation" r:id="rId8" imgW="14224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2514600" cy="696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/>
          <a:lstStyle/>
          <a:p>
            <a:pPr eaLnBrk="1" hangingPunct="1"/>
            <a:r>
              <a:rPr kumimoji="0" lang="en-US" dirty="0"/>
              <a:t>Magnetic Dipole Moment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entury Schoolbook"/>
              </a:rPr>
              <a:t>A loop of current carries magnetic </a:t>
            </a:r>
            <a:r>
              <a:rPr lang="en-US" sz="2400" dirty="0">
                <a:latin typeface="Century Schoolbook"/>
              </a:rPr>
              <a:t>dipole moment (or magnetic moment):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18145" y="1752600"/>
            <a:ext cx="1524000" cy="685800"/>
            <a:chOff x="3418145" y="1752600"/>
            <a:chExt cx="15240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3418145" y="1752600"/>
              <a:ext cx="1524000" cy="685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7586" name="Object 2"/>
            <p:cNvGraphicFramePr>
              <a:graphicFrameLocks noChangeAspect="1"/>
            </p:cNvGraphicFramePr>
            <p:nvPr/>
          </p:nvGraphicFramePr>
          <p:xfrm>
            <a:off x="3581400" y="1803400"/>
            <a:ext cx="118745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60" name="Equation" r:id="rId4" imgW="431800" imgH="203200" progId="Equation.3">
                    <p:embed/>
                  </p:oleObj>
                </mc:Choice>
                <mc:Fallback>
                  <p:oleObj name="Equation" r:id="rId4" imgW="431800" imgH="203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1803400"/>
                          <a:ext cx="1187450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343834" y="2438400"/>
            <a:ext cx="1865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entury Schoolbook"/>
              </a:rPr>
              <a:t>SI unit: </a:t>
            </a:r>
            <a:r>
              <a:rPr lang="en-US" sz="2400" i="1" dirty="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Am</a:t>
            </a:r>
            <a:r>
              <a:rPr lang="en-US" sz="2400" i="1" baseline="30000" dirty="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2</a:t>
            </a:r>
            <a:endParaRPr lang="en-US" sz="2400" dirty="0">
              <a:latin typeface="Century Schoolbook"/>
            </a:endParaRPr>
          </a:p>
        </p:txBody>
      </p:sp>
      <p:pic>
        <p:nvPicPr>
          <p:cNvPr id="67590" name="Picture 6" descr="22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981200"/>
            <a:ext cx="2498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2971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direction of the area vector is determined by the right hand rule.</a:t>
            </a:r>
            <a:endParaRPr lang="en-US" sz="2400" dirty="0">
              <a:latin typeface="+mn-lt"/>
            </a:endParaRPr>
          </a:p>
        </p:txBody>
      </p:sp>
      <p:pic>
        <p:nvPicPr>
          <p:cNvPr id="14" name="Picture 13" descr="27_Figure32-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038600"/>
            <a:ext cx="341528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Dipole is a source of B Field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981200"/>
            <a:ext cx="4381500" cy="4191000"/>
            <a:chOff x="240" y="1296"/>
            <a:chExt cx="2760" cy="2640"/>
          </a:xfrm>
        </p:grpSpPr>
        <p:pic>
          <p:nvPicPr>
            <p:cNvPr id="6963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296"/>
              <a:ext cx="2760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9" name="Line 4"/>
            <p:cNvSpPr>
              <a:spLocks noChangeShapeType="1"/>
            </p:cNvSpPr>
            <p:nvPr/>
          </p:nvSpPr>
          <p:spPr bwMode="auto">
            <a:xfrm>
              <a:off x="1296" y="2544"/>
              <a:ext cx="816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entury Schoolbook"/>
              </a:endParaRPr>
            </a:p>
          </p:txBody>
        </p:sp>
        <p:sp>
          <p:nvSpPr>
            <p:cNvPr id="69640" name="Rectangle 5"/>
            <p:cNvSpPr>
              <a:spLocks noChangeArrowheads="1"/>
            </p:cNvSpPr>
            <p:nvPr/>
          </p:nvSpPr>
          <p:spPr bwMode="auto">
            <a:xfrm>
              <a:off x="1552" y="2160"/>
              <a:ext cx="3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μ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8824" t="4399" r="7353" b="14769"/>
          <a:stretch>
            <a:fillRect/>
          </a:stretch>
        </p:blipFill>
        <p:spPr bwMode="auto">
          <a:xfrm>
            <a:off x="4800600" y="19812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8"/>
          <p:cNvSpPr>
            <a:spLocks noChangeArrowheads="1"/>
          </p:cNvSpPr>
          <p:nvPr/>
        </p:nvSpPr>
        <p:spPr bwMode="auto">
          <a:xfrm>
            <a:off x="609600" y="762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entury Schoolbook"/>
              </a:rPr>
              <a:t>The B field generated by a magnetic dipole is roughly the same as that of a bar magnet</a:t>
            </a:r>
            <a:r>
              <a:rPr lang="en-US" sz="2400" dirty="0">
                <a:latin typeface="Century Schoolbook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609600"/>
          </a:xfrm>
        </p:spPr>
        <p:txBody>
          <a:bodyPr/>
          <a:lstStyle/>
          <a:p>
            <a:pPr eaLnBrk="1" hangingPunct="1"/>
            <a:r>
              <a:rPr kumimoji="0" lang="en-US"/>
              <a:t>Example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92113" y="1319213"/>
            <a:ext cx="8523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Schoolbook"/>
              </a:rPr>
              <a:t>Find the magnetic dipole of a loop of wire of radius </a:t>
            </a:r>
            <a:r>
              <a:rPr lang="en-US" sz="2400" i="1" dirty="0">
                <a:latin typeface="Times New Roman"/>
                <a:cs typeface="Times New Roman"/>
              </a:rPr>
              <a:t>10cm</a:t>
            </a:r>
            <a:r>
              <a:rPr lang="en-US" sz="2400" dirty="0">
                <a:latin typeface="Century Schoolbook"/>
              </a:rPr>
              <a:t> carrying a current of </a:t>
            </a:r>
            <a:r>
              <a:rPr lang="en-US" sz="2400" i="1" dirty="0">
                <a:latin typeface="Times New Roman"/>
                <a:cs typeface="Times New Roman"/>
              </a:rPr>
              <a:t>3A</a:t>
            </a:r>
            <a:r>
              <a:rPr lang="en-US" sz="2400" dirty="0">
                <a:latin typeface="Century Schoolbook"/>
              </a:rPr>
              <a:t>.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57200" y="2362201"/>
          <a:ext cx="3741281" cy="50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0" name="Equation" r:id="rId4" imgW="1689100" imgH="228600" progId="">
                  <p:embed/>
                </p:oleObj>
              </mc:Choice>
              <mc:Fallback>
                <p:oleObj name="Equation" r:id="rId4" imgW="16891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1"/>
                        <a:ext cx="3741281" cy="505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81000" y="3124200"/>
            <a:ext cx="4908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Schoolbook"/>
              </a:rPr>
              <a:t>What if the wire has </a:t>
            </a:r>
            <a:r>
              <a:rPr lang="en-US" sz="2400" i="1" dirty="0">
                <a:latin typeface="Times New Roman"/>
                <a:cs typeface="Times New Roman"/>
              </a:rPr>
              <a:t>N=30 </a:t>
            </a:r>
            <a:r>
              <a:rPr lang="en-US" sz="2400" dirty="0">
                <a:latin typeface="Century Schoolbook"/>
              </a:rPr>
              <a:t>loops? 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57200" y="3733801"/>
          <a:ext cx="4191000" cy="50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1" name="Equation" r:id="rId6" imgW="1892300" imgH="228600" progId="">
                  <p:embed/>
                </p:oleObj>
              </mc:Choice>
              <mc:Fallback>
                <p:oleObj name="Equation" r:id="rId6" imgW="18923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1"/>
                        <a:ext cx="4191000" cy="505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hangingPunct="1"/>
            <a:r>
              <a:rPr kumimoji="0" lang="en-US"/>
              <a:t>Torque on a dipole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2971800"/>
            <a:ext cx="4191000" cy="2963863"/>
            <a:chOff x="288" y="2112"/>
            <a:chExt cx="2640" cy="1867"/>
          </a:xfrm>
        </p:grpSpPr>
        <p:pic>
          <p:nvPicPr>
            <p:cNvPr id="73735" name="Picture 5"/>
            <p:cNvPicPr>
              <a:picLocks noChangeAspect="1" noChangeArrowheads="1"/>
            </p:cNvPicPr>
            <p:nvPr/>
          </p:nvPicPr>
          <p:blipFill>
            <a:blip r:embed="rId4"/>
            <a:srcRect l="13126" t="16154" r="10001" b="16924"/>
            <a:stretch>
              <a:fillRect/>
            </a:stretch>
          </p:blipFill>
          <p:spPr bwMode="auto">
            <a:xfrm>
              <a:off x="288" y="2112"/>
              <a:ext cx="2640" cy="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3731" name="Object 3"/>
            <p:cNvGraphicFramePr>
              <a:graphicFrameLocks noChangeAspect="1"/>
            </p:cNvGraphicFramePr>
            <p:nvPr/>
          </p:nvGraphicFramePr>
          <p:xfrm>
            <a:off x="1718" y="2354"/>
            <a:ext cx="15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93" name="Equation" r:id="rId5" imgW="139700" imgH="203200" progId="">
                    <p:embed/>
                  </p:oleObj>
                </mc:Choice>
                <mc:Fallback>
                  <p:oleObj name="Equation" r:id="rId5" imgW="139700" imgH="2032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8" y="2354"/>
                          <a:ext cx="154" cy="2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457200" y="2286000"/>
            <a:ext cx="32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μ</a:t>
            </a:r>
            <a:r>
              <a:rPr lang="en-US" sz="2400" dirty="0" smtClean="0">
                <a:latin typeface="Century Schoolbook"/>
              </a:rPr>
              <a:t> </a:t>
            </a:r>
            <a:r>
              <a:rPr lang="en-US" sz="2400" dirty="0">
                <a:latin typeface="Century Schoolbook"/>
              </a:rPr>
              <a:t>and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Century Schoolbook"/>
              </a:rPr>
              <a:t> tends to align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990600"/>
            <a:ext cx="1828800" cy="762000"/>
            <a:chOff x="3886200" y="990600"/>
            <a:chExt cx="18288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3886200" y="990600"/>
              <a:ext cx="1828800" cy="762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038600" y="1143000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94" name="Equation" r:id="rId7" imgW="609600" imgH="203200" progId="Equation.3">
                    <p:embed/>
                  </p:oleObj>
                </mc:Choice>
                <mc:Fallback>
                  <p:oleObj name="Equation" r:id="rId7" imgW="609600" imgH="203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1143000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199" y="1905000"/>
          <a:ext cx="397042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5" name="Equation" r:id="rId9" imgW="2095500" imgH="241300" progId="Equation.3">
                  <p:embed/>
                </p:oleObj>
              </mc:Choice>
              <mc:Fallback>
                <p:oleObj name="Equation" r:id="rId9" imgW="20955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905000"/>
                        <a:ext cx="397042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Example: Torque on a Dipole</a:t>
            </a:r>
            <a:endParaRPr lang="en-US" dirty="0"/>
          </a:p>
        </p:txBody>
      </p:sp>
      <p:pic>
        <p:nvPicPr>
          <p:cNvPr id="5" name="Picture 4" descr="27_Figure31b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85"/>
          <a:stretch>
            <a:fillRect/>
          </a:stretch>
        </p:blipFill>
        <p:spPr>
          <a:xfrm>
            <a:off x="4018338" y="861974"/>
            <a:ext cx="4035426" cy="2299570"/>
          </a:xfrm>
          <a:prstGeom prst="rect">
            <a:avLst/>
          </a:prstGeom>
        </p:spPr>
      </p:pic>
      <p:pic>
        <p:nvPicPr>
          <p:cNvPr id="6" name="Picture 5" descr="27_Figure31c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164" y="3335186"/>
            <a:ext cx="4747836" cy="2303614"/>
          </a:xfrm>
          <a:prstGeom prst="rect">
            <a:avLst/>
          </a:prstGeom>
        </p:spPr>
      </p:pic>
      <p:pic>
        <p:nvPicPr>
          <p:cNvPr id="7" name="Picture 6" descr="27_Figure34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143000"/>
            <a:ext cx="320712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Potential Energy of a Dipole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914400"/>
            <a:ext cx="3429000" cy="762000"/>
            <a:chOff x="3048000" y="990600"/>
            <a:chExt cx="3429000" cy="762000"/>
          </a:xfrm>
        </p:grpSpPr>
        <p:sp>
          <p:nvSpPr>
            <p:cNvPr id="4" name="Rounded Rectangle 3"/>
            <p:cNvSpPr/>
            <p:nvPr/>
          </p:nvSpPr>
          <p:spPr>
            <a:xfrm>
              <a:off x="3048000" y="990600"/>
              <a:ext cx="3429000" cy="762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103563" y="1143000"/>
            <a:ext cx="331787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20" name="Equation" r:id="rId3" imgW="1397000" imgH="203200" progId="Equation.3">
                    <p:embed/>
                  </p:oleObj>
                </mc:Choice>
                <mc:Fallback>
                  <p:oleObj name="Equation" r:id="rId3" imgW="1397000" imgH="203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563" y="1143000"/>
                          <a:ext cx="3317875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1828800"/>
            <a:ext cx="8487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μ</a:t>
            </a:r>
            <a:r>
              <a:rPr lang="en-US" sz="2400" dirty="0" smtClean="0">
                <a:latin typeface="Century Schoolbook"/>
              </a:rPr>
              <a:t> </a:t>
            </a:r>
            <a:r>
              <a:rPr lang="en-US" sz="2400" dirty="0">
                <a:latin typeface="Century Schoolbook"/>
              </a:rPr>
              <a:t>and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Century Schoolbook"/>
              </a:rPr>
              <a:t> tends to </a:t>
            </a:r>
            <a:r>
              <a:rPr lang="en-US" sz="2400" dirty="0" smtClean="0">
                <a:latin typeface="Century Schoolbook"/>
              </a:rPr>
              <a:t>align in order to attain the lowest energy.</a:t>
            </a:r>
            <a:endParaRPr lang="en-US" sz="2400" dirty="0">
              <a:latin typeface="Century Schoolbook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2514600"/>
            <a:ext cx="4191000" cy="2963863"/>
            <a:chOff x="288" y="2112"/>
            <a:chExt cx="2640" cy="186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 l="13126" t="16154" r="10001" b="16924"/>
            <a:stretch>
              <a:fillRect/>
            </a:stretch>
          </p:blipFill>
          <p:spPr bwMode="auto">
            <a:xfrm>
              <a:off x="288" y="2112"/>
              <a:ext cx="2640" cy="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718" y="2354"/>
            <a:ext cx="15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21" name="Equation" r:id="rId6" imgW="139700" imgH="203200" progId="">
                    <p:embed/>
                  </p:oleObj>
                </mc:Choice>
                <mc:Fallback>
                  <p:oleObj name="Equation" r:id="rId6" imgW="139700" imgH="2032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8" y="2354"/>
                          <a:ext cx="154" cy="2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Magnetic Field Lines, Bar Magnet</a:t>
            </a:r>
          </a:p>
        </p:txBody>
      </p:sp>
      <p:pic>
        <p:nvPicPr>
          <p:cNvPr id="22531" name="Picture 3" descr="Fig 19-0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371600"/>
            <a:ext cx="2947988" cy="3733800"/>
          </a:xfrm>
        </p:spPr>
      </p:pic>
      <p:pic>
        <p:nvPicPr>
          <p:cNvPr id="22532" name="Picture 4" descr="Fig 19-0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371600"/>
            <a:ext cx="2911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Fig 19-03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27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smtClean="0"/>
              <a:t>MAGNETIC FIELD LINES OF CURRENT</a:t>
            </a:r>
          </a:p>
        </p:txBody>
      </p:sp>
      <p:pic>
        <p:nvPicPr>
          <p:cNvPr id="6" name="Picture 5" descr="2228c.jpg"/>
          <p:cNvPicPr>
            <a:picLocks noChangeAspect="1"/>
          </p:cNvPicPr>
          <p:nvPr/>
        </p:nvPicPr>
        <p:blipFill>
          <a:blip r:embed="rId2"/>
          <a:srcRect b="12699"/>
          <a:stretch>
            <a:fillRect/>
          </a:stretch>
        </p:blipFill>
        <p:spPr>
          <a:xfrm>
            <a:off x="457201" y="1219200"/>
            <a:ext cx="3415098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2226b.jpg"/>
          <p:cNvPicPr>
            <a:picLocks noChangeAspect="1"/>
          </p:cNvPicPr>
          <p:nvPr/>
        </p:nvPicPr>
        <p:blipFill>
          <a:blip r:embed="rId3"/>
          <a:srcRect b="12699"/>
          <a:stretch>
            <a:fillRect/>
          </a:stretch>
        </p:blipFill>
        <p:spPr>
          <a:xfrm>
            <a:off x="4419600" y="1219200"/>
            <a:ext cx="3807452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Geographic North Vs Magnetic North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914400"/>
            <a:ext cx="5638800" cy="5465763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Outer_core_convection_rolls.jpg"/>
          <p:cNvPicPr>
            <a:picLocks noChangeAspect="1"/>
          </p:cNvPicPr>
          <p:nvPr/>
        </p:nvPicPr>
        <p:blipFill>
          <a:blip r:embed="rId4"/>
          <a:srcRect l="5992"/>
          <a:stretch>
            <a:fillRect/>
          </a:stretch>
        </p:blipFill>
        <p:spPr>
          <a:xfrm>
            <a:off x="6248400" y="2286000"/>
            <a:ext cx="239077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Magnetic Field   B</a:t>
            </a:r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4651054" y="2590800"/>
            <a:ext cx="447675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Schoolbook" charset="0"/>
              </a:rPr>
              <a:t>Unit: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 (Tesla)</a:t>
            </a:r>
            <a:endParaRPr lang="en-US" sz="2400" dirty="0">
              <a:latin typeface="Century Schoolbook" charset="0"/>
            </a:endParaRPr>
          </a:p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1T=1Ns/(Cm)</a:t>
            </a:r>
          </a:p>
          <a:p>
            <a:endParaRPr lang="en-US" sz="2400" dirty="0">
              <a:latin typeface="Century Schoolbook" charset="0"/>
            </a:endParaRPr>
          </a:p>
          <a:p>
            <a:r>
              <a:rPr lang="en-US" sz="2400" dirty="0">
                <a:latin typeface="Century Schoolbook" charset="0"/>
              </a:rPr>
              <a:t>Magnetic field of earth: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  <a:p>
            <a:r>
              <a:rPr lang="en-US" sz="2400" dirty="0">
                <a:latin typeface="Century Schoolbook" charset="0"/>
              </a:rPr>
              <a:t>(Reverses every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250 000 years</a:t>
            </a:r>
            <a:r>
              <a:rPr lang="en-US" sz="2400" dirty="0">
                <a:latin typeface="Century Schoolbook" charset="0"/>
              </a:rPr>
              <a:t>)</a:t>
            </a:r>
          </a:p>
          <a:p>
            <a:r>
              <a:rPr lang="en-US" sz="2400" dirty="0">
                <a:latin typeface="Century Schoolbook" charset="0"/>
              </a:rPr>
              <a:t>Poles moves 30 miles per year</a:t>
            </a:r>
          </a:p>
          <a:p>
            <a:endParaRPr lang="en-US" sz="2400" dirty="0">
              <a:latin typeface="Century Schoolbook" charset="0"/>
            </a:endParaRP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4724400" y="5181600"/>
            <a:ext cx="35226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entury Schoolbook" charset="0"/>
              </a:rPr>
              <a:t>Non</a:t>
            </a:r>
            <a:r>
              <a:rPr lang="en-US" sz="2400" dirty="0">
                <a:latin typeface="Century Schoolbook" charset="0"/>
              </a:rPr>
              <a:t> SI unit: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Gauss </a:t>
            </a:r>
            <a:r>
              <a:rPr lang="en-US" sz="2400" dirty="0">
                <a:latin typeface="Century Schoolbook" charset="0"/>
              </a:rPr>
              <a:t>(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dirty="0">
                <a:latin typeface="Century Schoolbook" charset="0"/>
              </a:rPr>
              <a:t>)</a:t>
            </a:r>
          </a:p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 G = 10</a:t>
            </a:r>
            <a:r>
              <a:rPr 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pic>
        <p:nvPicPr>
          <p:cNvPr id="2" name="Picture 1" descr="pole_n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953000" cy="43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Force on a charge</a:t>
            </a: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1371600" y="1143000"/>
            <a:ext cx="5638800" cy="1447800"/>
            <a:chOff x="1371600" y="1143000"/>
            <a:chExt cx="5638800" cy="1447800"/>
          </a:xfrm>
        </p:grpSpPr>
        <p:sp>
          <p:nvSpPr>
            <p:cNvPr id="6" name="Rounded Rectangle 5"/>
            <p:cNvSpPr/>
            <p:nvPr/>
          </p:nvSpPr>
          <p:spPr>
            <a:xfrm>
              <a:off x="1371600" y="1143000"/>
              <a:ext cx="5638800" cy="14478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1524000" y="1295400"/>
            <a:ext cx="5333512" cy="116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60" name="Equation" r:id="rId4" imgW="2273300" imgH="495300" progId="Equation.3">
                    <p:embed/>
                  </p:oleObj>
                </mc:Choice>
                <mc:Fallback>
                  <p:oleObj name="Equation" r:id="rId4" imgW="2273300" imgH="495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295400"/>
                          <a:ext cx="5333512" cy="1162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4800" y="3352800"/>
          <a:ext cx="284321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1" name="Equation" r:id="rId6" imgW="1498600" imgH="927100" progId="Equation.3">
                  <p:embed/>
                </p:oleObj>
              </mc:Choice>
              <mc:Fallback>
                <p:oleObj name="Equation" r:id="rId6" imgW="1498600" imgH="927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2843213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429000" y="2743200"/>
          <a:ext cx="3571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2" name="Equation" r:id="rId8" imgW="1905000" imgH="203200" progId="Equation.3">
                  <p:embed/>
                </p:oleObj>
              </mc:Choice>
              <mc:Fallback>
                <p:oleObj name="Equation" r:id="rId8" imgW="1905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571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10" descr="27_Figure08-I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3" t="31699" r="644" b="27802"/>
          <a:stretch>
            <a:fillRect/>
          </a:stretch>
        </p:blipFill>
        <p:spPr bwMode="auto">
          <a:xfrm>
            <a:off x="4076700" y="3276600"/>
            <a:ext cx="2857500" cy="2667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305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>
                <a:ea typeface="ＭＳ Ｐゴシック" pitchFamily="-109" charset="-128"/>
                <a:cs typeface="ＭＳ Ｐゴシック" pitchFamily="-109" charset="-128"/>
              </a:rPr>
              <a:t>DIRECTION OF MAGNETIC FORCE</a:t>
            </a:r>
          </a:p>
        </p:txBody>
      </p:sp>
      <p:pic>
        <p:nvPicPr>
          <p:cNvPr id="30724" name="Picture 1027" descr="F28_02"/>
          <p:cNvPicPr>
            <a:picLocks noChangeAspect="1" noChangeArrowheads="1"/>
          </p:cNvPicPr>
          <p:nvPr/>
        </p:nvPicPr>
        <p:blipFill>
          <a:blip r:embed="rId4"/>
          <a:srcRect t="8000" b="12000"/>
          <a:stretch>
            <a:fillRect/>
          </a:stretch>
        </p:blipFill>
        <p:spPr bwMode="auto">
          <a:xfrm>
            <a:off x="6172200" y="2133600"/>
            <a:ext cx="20447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1028" descr="F28_02"/>
          <p:cNvPicPr>
            <a:picLocks noChangeAspect="1" noChangeArrowheads="1"/>
          </p:cNvPicPr>
          <p:nvPr/>
        </p:nvPicPr>
        <p:blipFill>
          <a:blip r:embed="rId5"/>
          <a:srcRect b="18864"/>
          <a:stretch>
            <a:fillRect/>
          </a:stretch>
        </p:blipFill>
        <p:spPr bwMode="auto">
          <a:xfrm>
            <a:off x="381000" y="1143000"/>
            <a:ext cx="21653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1029" descr="F28_02"/>
          <p:cNvPicPr>
            <a:picLocks noChangeAspect="1" noChangeArrowheads="1"/>
          </p:cNvPicPr>
          <p:nvPr/>
        </p:nvPicPr>
        <p:blipFill>
          <a:blip r:embed="rId6"/>
          <a:srcRect t="6667" b="13333"/>
          <a:stretch>
            <a:fillRect/>
          </a:stretch>
        </p:blipFill>
        <p:spPr bwMode="auto">
          <a:xfrm>
            <a:off x="3273425" y="2133600"/>
            <a:ext cx="22526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1" name="Rectangle 1030"/>
          <p:cNvSpPr>
            <a:spLocks noChangeArrowheads="1"/>
          </p:cNvSpPr>
          <p:nvPr/>
        </p:nvSpPr>
        <p:spPr bwMode="auto">
          <a:xfrm>
            <a:off x="3886200" y="1600200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q&gt;0</a:t>
            </a:r>
          </a:p>
        </p:txBody>
      </p:sp>
      <p:sp>
        <p:nvSpPr>
          <p:cNvPr id="31752" name="Rectangle 1031"/>
          <p:cNvSpPr>
            <a:spLocks noChangeArrowheads="1"/>
          </p:cNvSpPr>
          <p:nvPr/>
        </p:nvSpPr>
        <p:spPr bwMode="auto">
          <a:xfrm>
            <a:off x="6781800" y="1600200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q&lt;0</a:t>
            </a:r>
          </a:p>
        </p:txBody>
      </p:sp>
      <p:grpSp>
        <p:nvGrpSpPr>
          <p:cNvPr id="31753" name="Group 10"/>
          <p:cNvGrpSpPr>
            <a:grpSpLocks/>
          </p:cNvGrpSpPr>
          <p:nvPr/>
        </p:nvGrpSpPr>
        <p:grpSpPr bwMode="auto">
          <a:xfrm>
            <a:off x="4876800" y="990600"/>
            <a:ext cx="1981200" cy="685800"/>
            <a:chOff x="4953000" y="914400"/>
            <a:chExt cx="19812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4953000" y="914400"/>
              <a:ext cx="1981200" cy="685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4953000" y="990600"/>
            <a:ext cx="1905000" cy="51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0" name="Equation" r:id="rId7" imgW="749300" imgH="203200" progId="Equation.3">
                    <p:embed/>
                  </p:oleObj>
                </mc:Choice>
                <mc:Fallback>
                  <p:oleObj name="Equation" r:id="rId7" imgW="749300" imgH="203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990600"/>
                          <a:ext cx="1905000" cy="516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6728</TotalTime>
  <Words>483</Words>
  <Application>Microsoft Macintosh PowerPoint</Application>
  <PresentationFormat>On-screen Show (4:3)</PresentationFormat>
  <Paragraphs>102</Paragraphs>
  <Slides>37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Oriel</vt:lpstr>
      <vt:lpstr>Equation</vt:lpstr>
      <vt:lpstr>Microsoft Equation</vt:lpstr>
      <vt:lpstr>CHAPTER 27</vt:lpstr>
      <vt:lpstr>Producing a magnetic field</vt:lpstr>
      <vt:lpstr>Magnetic Field Lines,  Bar Magnet Example</vt:lpstr>
      <vt:lpstr>Magnetic Field Lines, Bar Magnet</vt:lpstr>
      <vt:lpstr>MAGNETIC FIELD LINES OF CURRENT</vt:lpstr>
      <vt:lpstr>Geographic North Vs Magnetic North</vt:lpstr>
      <vt:lpstr>Magnetic Field   B</vt:lpstr>
      <vt:lpstr>Force on a charge</vt:lpstr>
      <vt:lpstr>DIRECTION OF MAGNETIC FORCE</vt:lpstr>
      <vt:lpstr>Alternative Right Hand Rule</vt:lpstr>
      <vt:lpstr>RIGHT HAND RULE</vt:lpstr>
      <vt:lpstr>EXAMPLES OF DIRECTION OF MAGNETIC FORCE</vt:lpstr>
      <vt:lpstr>EXAMPLES OF DIRECTION OF MAGNETIC FORCE</vt:lpstr>
      <vt:lpstr>MAGNETIC FORCE ON A PROTON</vt:lpstr>
      <vt:lpstr>Vector cross product</vt:lpstr>
      <vt:lpstr>Cross product example</vt:lpstr>
      <vt:lpstr>Vector Cross Product</vt:lpstr>
      <vt:lpstr>Example</vt:lpstr>
      <vt:lpstr>Another method</vt:lpstr>
      <vt:lpstr>In and out of the plane</vt:lpstr>
      <vt:lpstr>Example</vt:lpstr>
      <vt:lpstr>Example</vt:lpstr>
      <vt:lpstr>CIRCULAR MOTION IN A MAGNETIC FIELD</vt:lpstr>
      <vt:lpstr>Bending of an Electron Beam</vt:lpstr>
      <vt:lpstr>Measuring charge to mass ratio q/m</vt:lpstr>
      <vt:lpstr>A Better Way to get q/m</vt:lpstr>
      <vt:lpstr>FIND THE PARTICLE VELOCITY</vt:lpstr>
      <vt:lpstr>Crossed fields</vt:lpstr>
      <vt:lpstr>Force on current</vt:lpstr>
      <vt:lpstr>EXAMPLES OF MAGNETIC FORCE ON A WIRE</vt:lpstr>
      <vt:lpstr>Derivation: Magnetic Force on a Wire</vt:lpstr>
      <vt:lpstr>Magnetic Dipole Moment</vt:lpstr>
      <vt:lpstr>Dipole is a source of B Field</vt:lpstr>
      <vt:lpstr>Example</vt:lpstr>
      <vt:lpstr>Torque on a dipole</vt:lpstr>
      <vt:lpstr>Example: Torque on a Dipole</vt:lpstr>
      <vt:lpstr>Potential Energy of a Dipole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176</cp:revision>
  <dcterms:created xsi:type="dcterms:W3CDTF">2012-04-20T15:53:58Z</dcterms:created>
  <dcterms:modified xsi:type="dcterms:W3CDTF">2018-10-30T15:17:48Z</dcterms:modified>
</cp:coreProperties>
</file>