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Microsoft_Equation2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8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Microsoft_Equation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Microsoft_Equation4.bin" ContentType="application/vnd.openxmlformats-officedocument.oleObject"/>
  <Override PartName="/ppt/notesSlides/notesSlide9.xml" ContentType="application/vnd.openxmlformats-officedocument.presentationml.notesSlide+xml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10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notesSlides/notesSlide11.xml" ContentType="application/vnd.openxmlformats-officedocument.presentationml.notesSlide+xml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2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13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notesSlides/notesSlide14.xml" ContentType="application/vnd.openxmlformats-officedocument.presentationml.notesSlide+xml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30"/>
  </p:notesMasterIdLst>
  <p:sldIdLst>
    <p:sldId id="256" r:id="rId2"/>
    <p:sldId id="266" r:id="rId3"/>
    <p:sldId id="313" r:id="rId4"/>
    <p:sldId id="293" r:id="rId5"/>
    <p:sldId id="258" r:id="rId6"/>
    <p:sldId id="294" r:id="rId7"/>
    <p:sldId id="283" r:id="rId8"/>
    <p:sldId id="284" r:id="rId9"/>
    <p:sldId id="286" r:id="rId10"/>
    <p:sldId id="311" r:id="rId11"/>
    <p:sldId id="288" r:id="rId12"/>
    <p:sldId id="297" r:id="rId13"/>
    <p:sldId id="290" r:id="rId14"/>
    <p:sldId id="295" r:id="rId15"/>
    <p:sldId id="316" r:id="rId16"/>
    <p:sldId id="317" r:id="rId17"/>
    <p:sldId id="296" r:id="rId18"/>
    <p:sldId id="322" r:id="rId19"/>
    <p:sldId id="264" r:id="rId20"/>
    <p:sldId id="269" r:id="rId21"/>
    <p:sldId id="270" r:id="rId22"/>
    <p:sldId id="306" r:id="rId23"/>
    <p:sldId id="312" r:id="rId24"/>
    <p:sldId id="281" r:id="rId25"/>
    <p:sldId id="304" r:id="rId26"/>
    <p:sldId id="305" r:id="rId27"/>
    <p:sldId id="272" r:id="rId28"/>
    <p:sldId id="27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5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Relationship Id="rId2" Type="http://schemas.openxmlformats.org/officeDocument/2006/relationships/image" Target="../media/image8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Relationship Id="rId2" Type="http://schemas.openxmlformats.org/officeDocument/2006/relationships/image" Target="../media/image9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anklin Gothic 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F1715578-46F1-024B-8AFD-83FF644272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anklin Gothic Book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4A67B-2699-6749-B864-3EDE366674E3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25A62-5B7B-A448-9EA7-DBDC33F9F5D5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20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E9D24-A2C1-894C-968A-649F3E27AA63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52910-CD7B-4346-B1D3-17D845932D37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24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3D56-073A-E14A-A603-15B1C2914A73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9839D-7C92-D443-9985-0BCDD5E181B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26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FC35C-1B27-0D47-9D67-FAB77C8CA95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A2E81-1F50-1E49-AF9A-5127E82B1B28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F5A81-8CDE-3247-A8D8-58B6D89B12F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2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19C22-9B99-B64F-B74C-B005F8ACF2D5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Franklin Gothic Book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7C364-9245-E944-AD66-4A165A9374A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5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6A54F-592C-B946-B281-73855A64EABC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7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07477-0692-A146-919F-AA7266E662FF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8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BF816-039A-E942-88E2-7C9336C02284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A8508-2BA3-C141-99D4-43CB1981B730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11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4D2B2-4A99-744C-BEA3-481EAE2D054A}" type="slidenum">
              <a:rPr lang="en-US">
                <a:ea typeface="ＭＳ Ｐゴシック" pitchFamily="-109" charset="-128"/>
                <a:cs typeface="ＭＳ Ｐゴシック" pitchFamily="-109" charset="-128"/>
              </a:rPr>
              <a:pPr/>
              <a:t>19</a:t>
            </a:fld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FCEA-3008-0048-9B74-BE604D39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4E65-9141-8048-BE59-4B238E804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74E83-4409-D04F-BFB6-1DAE61AC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4FBF-5050-3843-BA7E-8C67EA30A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224C-1EF6-6544-BD13-9FAB2CB0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5371-A5EC-764B-BE22-5676E8B6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11D0-90A4-AE48-93C6-C94B953FC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4D213-18AD-4143-94DB-0367910D1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9171-2228-4947-9BBC-1EA5CDD1A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3215-867B-3348-8FA9-33BB1CE7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9858-8604-C84D-9C0F-68DF90F6E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FDEB-1A99-D04E-8BFF-970E77CEC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Franklin Gothic Book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Franklin Gothic Book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Franklin Gothic Book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EDCA302-7B48-9542-93CD-9C9D3E06C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Franklin Gothic Book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65" r:id="rId4"/>
    <p:sldLayoutId id="2147483872" r:id="rId5"/>
    <p:sldLayoutId id="2147483866" r:id="rId6"/>
    <p:sldLayoutId id="2147483873" r:id="rId7"/>
    <p:sldLayoutId id="2147483874" r:id="rId8"/>
    <p:sldLayoutId id="2147483875" r:id="rId9"/>
    <p:sldLayoutId id="2147483867" r:id="rId10"/>
    <p:sldLayoutId id="2147483876" r:id="rId11"/>
    <p:sldLayoutId id="21474838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"/>
        <a:defRPr sz="3200" kern="1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"/>
        <a:defRPr sz="28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"/>
        <a:defRPr sz="24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09" charset="2"/>
        <a:buChar char=""/>
        <a:defRPr sz="20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-109" charset="2"/>
        <a:buChar char=""/>
        <a:defRPr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31.e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2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7.emf"/><Relationship Id="rId5" Type="http://schemas.openxmlformats.org/officeDocument/2006/relationships/image" Target="../media/image38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44.e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4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6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42.bin"/><Relationship Id="rId21" Type="http://schemas.openxmlformats.org/officeDocument/2006/relationships/image" Target="../media/image55.e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41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8.emf"/><Relationship Id="rId7" Type="http://schemas.openxmlformats.org/officeDocument/2006/relationships/image" Target="../media/image46.jpeg"/><Relationship Id="rId8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emf"/><Relationship Id="rId20" Type="http://schemas.openxmlformats.org/officeDocument/2006/relationships/oleObject" Target="../embeddings/oleObject51.bin"/><Relationship Id="rId21" Type="http://schemas.openxmlformats.org/officeDocument/2006/relationships/image" Target="../media/image64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59.e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60.emf"/><Relationship Id="rId14" Type="http://schemas.openxmlformats.org/officeDocument/2006/relationships/oleObject" Target="../embeddings/oleObject48.bin"/><Relationship Id="rId15" Type="http://schemas.openxmlformats.org/officeDocument/2006/relationships/image" Target="../media/image61.emf"/><Relationship Id="rId16" Type="http://schemas.openxmlformats.org/officeDocument/2006/relationships/oleObject" Target="../embeddings/oleObject49.bin"/><Relationship Id="rId17" Type="http://schemas.openxmlformats.org/officeDocument/2006/relationships/image" Target="../media/image62.emf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6.emf"/><Relationship Id="rId5" Type="http://schemas.openxmlformats.org/officeDocument/2006/relationships/image" Target="../media/image46.jpeg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e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70.emf"/><Relationship Id="rId14" Type="http://schemas.openxmlformats.org/officeDocument/2006/relationships/oleObject" Target="../embeddings/Microsoft_Equation4.bin"/><Relationship Id="rId15" Type="http://schemas.openxmlformats.org/officeDocument/2006/relationships/image" Target="../media/image7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72.jpeg"/><Relationship Id="rId4" Type="http://schemas.openxmlformats.org/officeDocument/2006/relationships/oleObject" Target="../embeddings/oleObject52.bin"/><Relationship Id="rId5" Type="http://schemas.openxmlformats.org/officeDocument/2006/relationships/image" Target="../media/image66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67.emf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68.emf"/><Relationship Id="rId10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57.bin"/><Relationship Id="rId7" Type="http://schemas.openxmlformats.org/officeDocument/2006/relationships/image" Target="../media/image74.emf"/><Relationship Id="rId8" Type="http://schemas.openxmlformats.org/officeDocument/2006/relationships/oleObject" Target="../embeddings/oleObject58.bin"/><Relationship Id="rId9" Type="http://schemas.openxmlformats.org/officeDocument/2006/relationships/image" Target="../media/image75.emf"/><Relationship Id="rId10" Type="http://schemas.openxmlformats.org/officeDocument/2006/relationships/image" Target="../media/image76.jpe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emf"/><Relationship Id="rId12" Type="http://schemas.openxmlformats.org/officeDocument/2006/relationships/image" Target="../media/image81.jpe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77.e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78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79.emf"/><Relationship Id="rId10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oleObject" Target="../embeddings/oleObject63.bin"/><Relationship Id="rId7" Type="http://schemas.openxmlformats.org/officeDocument/2006/relationships/image" Target="../media/image8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85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8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88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89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image" Target="../media/image9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94.jpeg"/><Relationship Id="rId5" Type="http://schemas.openxmlformats.org/officeDocument/2006/relationships/oleObject" Target="../embeddings/oleObject69.bin"/><Relationship Id="rId6" Type="http://schemas.openxmlformats.org/officeDocument/2006/relationships/image" Target="../media/image90.e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91.emf"/><Relationship Id="rId9" Type="http://schemas.openxmlformats.org/officeDocument/2006/relationships/oleObject" Target="../embeddings/oleObject71.bin"/><Relationship Id="rId10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3.bin"/><Relationship Id="rId5" Type="http://schemas.openxmlformats.org/officeDocument/2006/relationships/image" Target="../media/image95.emf"/><Relationship Id="rId6" Type="http://schemas.openxmlformats.org/officeDocument/2006/relationships/oleObject" Target="../embeddings/oleObject74.bin"/><Relationship Id="rId7" Type="http://schemas.openxmlformats.org/officeDocument/2006/relationships/image" Target="../media/image96.emf"/><Relationship Id="rId8" Type="http://schemas.openxmlformats.org/officeDocument/2006/relationships/image" Target="../media/image94.jpe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6" Type="http://schemas.openxmlformats.org/officeDocument/2006/relationships/image" Target="../media/image18.jpeg"/><Relationship Id="rId7" Type="http://schemas.openxmlformats.org/officeDocument/2006/relationships/oleObject" Target="../embeddings/Microsoft_Equation1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Direct Current Circuits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Chapter 26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9900" y="1412875"/>
          <a:ext cx="2274888" cy="372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3" imgW="1092200" imgH="1790700" progId="Equation.3">
                  <p:embed/>
                </p:oleObj>
              </mc:Choice>
              <mc:Fallback>
                <p:oleObj name="Equation" r:id="rId3" imgW="1092200" imgH="1790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2875"/>
                        <a:ext cx="2274888" cy="372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419600" y="1371600"/>
          <a:ext cx="2301875" cy="372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4" name="Equation" r:id="rId5" imgW="1104900" imgH="1790700" progId="Equation.3">
                  <p:embed/>
                </p:oleObj>
              </mc:Choice>
              <mc:Fallback>
                <p:oleObj name="Equation" r:id="rId5" imgW="1104900" imgH="1790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1600"/>
                        <a:ext cx="2301875" cy="372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Circuit Reduction – Example 1</a:t>
            </a:r>
          </a:p>
        </p:txBody>
      </p:sp>
      <p:pic>
        <p:nvPicPr>
          <p:cNvPr id="35852" name="Picture 1028" descr="212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 b="2500"/>
          <a:stretch>
            <a:fillRect/>
          </a:stretch>
        </p:blipFill>
        <p:spPr>
          <a:xfrm>
            <a:off x="5273675" y="762000"/>
            <a:ext cx="3717925" cy="59436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52400" y="1600200"/>
          <a:ext cx="51054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8" name="Equation" r:id="rId5" imgW="2540000" imgH="889000" progId="">
                  <p:embed/>
                </p:oleObj>
              </mc:Choice>
              <mc:Fallback>
                <p:oleObj name="Equation" r:id="rId5" imgW="2540000" imgH="889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00200"/>
                        <a:ext cx="51054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019800" y="2286000"/>
          <a:ext cx="40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9" name="Equation" r:id="rId7" imgW="177800" imgH="203200" progId="">
                  <p:embed/>
                </p:oleObj>
              </mc:Choice>
              <mc:Fallback>
                <p:oleObj name="Equation" r:id="rId7" imgW="1778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0"/>
                        <a:ext cx="4000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086600" y="2286000"/>
          <a:ext cx="42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0" name="Equation" r:id="rId9" imgW="190500" imgH="203200" progId="">
                  <p:embed/>
                </p:oleObj>
              </mc:Choice>
              <mc:Fallback>
                <p:oleObj name="Equation" r:id="rId9" imgW="1905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86000"/>
                        <a:ext cx="428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7453313" y="2971800"/>
          <a:ext cx="42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1" name="Equation" r:id="rId11" imgW="190500" imgH="203200" progId="">
                  <p:embed/>
                </p:oleObj>
              </mc:Choice>
              <mc:Fallback>
                <p:oleObj name="Equation" r:id="rId11" imgW="190500" imgH="203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2971800"/>
                        <a:ext cx="428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7377113" y="838200"/>
          <a:ext cx="42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2" name="Equation" r:id="rId13" imgW="190500" imgH="203200" progId="">
                  <p:embed/>
                </p:oleObj>
              </mc:Choice>
              <mc:Fallback>
                <p:oleObj name="Equation" r:id="rId13" imgW="190500" imgH="2032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113" y="838200"/>
                        <a:ext cx="4286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6115050" y="3581400"/>
          <a:ext cx="514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3" name="Equation" r:id="rId15" imgW="228600" imgH="203200" progId="">
                  <p:embed/>
                </p:oleObj>
              </mc:Choice>
              <mc:Fallback>
                <p:oleObj name="Equation" r:id="rId15" imgW="228600" imgH="2032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050" y="3581400"/>
                        <a:ext cx="514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7453313" y="3657600"/>
          <a:ext cx="542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4" name="Equation" r:id="rId17" imgW="241300" imgH="203200" progId="">
                  <p:embed/>
                </p:oleObj>
              </mc:Choice>
              <mc:Fallback>
                <p:oleObj name="Equation" r:id="rId17" imgW="241300" imgH="2032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3657600"/>
                        <a:ext cx="542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7596188" y="556260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5" name="Equation" r:id="rId19" imgW="317500" imgH="203200" progId="">
                  <p:embed/>
                </p:oleObj>
              </mc:Choice>
              <mc:Fallback>
                <p:oleObj name="Equation" r:id="rId19" imgW="317500" imgH="2032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562600"/>
                        <a:ext cx="7143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0"/>
          <p:cNvGraphicFramePr>
            <a:graphicFrameLocks noChangeAspect="1"/>
          </p:cNvGraphicFramePr>
          <p:nvPr/>
        </p:nvGraphicFramePr>
        <p:xfrm>
          <a:off x="152400" y="4191000"/>
          <a:ext cx="4876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6" name="Equation" r:id="rId21" imgW="2209800" imgH="203200" progId="">
                  <p:embed/>
                </p:oleObj>
              </mc:Choice>
              <mc:Fallback>
                <p:oleObj name="Equation" r:id="rId21" imgW="2209800" imgH="2032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191000"/>
                        <a:ext cx="48768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Circuit Reduction – Example 2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3798" name="Picture 5" descr="26_Figure39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3"/>
          <a:stretch>
            <a:fillRect/>
          </a:stretch>
        </p:blipFill>
        <p:spPr bwMode="auto">
          <a:xfrm>
            <a:off x="3962400" y="2895600"/>
            <a:ext cx="4953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11175" y="1436688"/>
          <a:ext cx="82518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6" name="Equation" r:id="rId4" imgW="4064000" imgH="419100" progId="Equation.3">
                  <p:embed/>
                </p:oleObj>
              </mc:Choice>
              <mc:Fallback>
                <p:oleObj name="Equation" r:id="rId4" imgW="40640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436688"/>
                        <a:ext cx="82518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57200" y="2641600"/>
          <a:ext cx="353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Equation" r:id="rId6" imgW="1765300" imgH="203200" progId="Equation.3">
                  <p:embed/>
                </p:oleObj>
              </mc:Choice>
              <mc:Fallback>
                <p:oleObj name="Equation" r:id="rId6" imgW="17653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41600"/>
                        <a:ext cx="3530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457200" y="3251200"/>
          <a:ext cx="373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Equation" r:id="rId8" imgW="1866900" imgH="203200" progId="Equation.3">
                  <p:embed/>
                </p:oleObj>
              </mc:Choice>
              <mc:Fallback>
                <p:oleObj name="Equation" r:id="rId8" imgW="18669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51200"/>
                        <a:ext cx="3733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533400" y="482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When you apply Ohm’s Law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7200" y="1447800"/>
          <a:ext cx="65452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3" imgW="2895600" imgH="876300" progId="Equation.3">
                  <p:embed/>
                </p:oleObj>
              </mc:Choice>
              <mc:Fallback>
                <p:oleObj name="Equation" r:id="rId3" imgW="2895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654526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381000" y="3455988"/>
            <a:ext cx="8534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Franklin Gothic Book"/>
              </a:rPr>
              <a:t>You need to identify TWO points every time you apply Ohm’s Law!</a:t>
            </a:r>
          </a:p>
        </p:txBody>
      </p:sp>
      <p:pic>
        <p:nvPicPr>
          <p:cNvPr id="34821" name="Picture 9" descr="26_Figure01c-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63" b="2393"/>
          <a:stretch>
            <a:fillRect/>
          </a:stretch>
        </p:blipFill>
        <p:spPr bwMode="auto">
          <a:xfrm>
            <a:off x="381000" y="3962400"/>
            <a:ext cx="4311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 the current though each resistor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35850" name="Group 17"/>
          <p:cNvGrpSpPr>
            <a:grpSpLocks/>
          </p:cNvGrpSpPr>
          <p:nvPr/>
        </p:nvGrpSpPr>
        <p:grpSpPr bwMode="auto">
          <a:xfrm>
            <a:off x="838200" y="1295400"/>
            <a:ext cx="7346950" cy="4872038"/>
            <a:chOff x="838200" y="1295400"/>
            <a:chExt cx="7346950" cy="4872038"/>
          </a:xfrm>
        </p:grpSpPr>
        <p:pic>
          <p:nvPicPr>
            <p:cNvPr id="35851" name="Picture 2" descr="26_Figure03a-I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692" b="2795"/>
            <a:stretch>
              <a:fillRect/>
            </a:stretch>
          </p:blipFill>
          <p:spPr bwMode="auto">
            <a:xfrm>
              <a:off x="838200" y="1295400"/>
              <a:ext cx="73469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842" name="Object 2"/>
            <p:cNvGraphicFramePr>
              <a:graphicFrameLocks noChangeAspect="1"/>
            </p:cNvGraphicFramePr>
            <p:nvPr/>
          </p:nvGraphicFramePr>
          <p:xfrm>
            <a:off x="3276600" y="3581400"/>
            <a:ext cx="457200" cy="534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4" name="Equation" r:id="rId4" imgW="152400" imgH="177800" progId="Equation.3">
                    <p:embed/>
                  </p:oleObj>
                </mc:Choice>
                <mc:Fallback>
                  <p:oleObj name="Equation" r:id="rId4" imgW="152400" imgH="177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581400"/>
                          <a:ext cx="457200" cy="5349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3" name="Object 3"/>
            <p:cNvGraphicFramePr>
              <a:graphicFrameLocks noChangeAspect="1"/>
            </p:cNvGraphicFramePr>
            <p:nvPr/>
          </p:nvGraphicFramePr>
          <p:xfrm>
            <a:off x="5067300" y="2438400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5" name="Equation" r:id="rId6" imgW="177800" imgH="177800" progId="Equation.3">
                    <p:embed/>
                  </p:oleObj>
                </mc:Choice>
                <mc:Fallback>
                  <p:oleObj name="Equation" r:id="rId6" imgW="1778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7300" y="2438400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4" name="Object 4"/>
            <p:cNvGraphicFramePr>
              <a:graphicFrameLocks noChangeAspect="1"/>
            </p:cNvGraphicFramePr>
            <p:nvPr/>
          </p:nvGraphicFramePr>
          <p:xfrm>
            <a:off x="5029200" y="4799012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6" name="Equation" r:id="rId8" imgW="177800" imgH="177800" progId="Equation.3">
                    <p:embed/>
                  </p:oleObj>
                </mc:Choice>
                <mc:Fallback>
                  <p:oleObj name="Equation" r:id="rId8" imgW="177800" imgH="177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799012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4920435" y="3167624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934200" y="554068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09365" y="5540888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934200" y="312420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5845" name="Object 5"/>
            <p:cNvGraphicFramePr>
              <a:graphicFrameLocks noChangeAspect="1"/>
            </p:cNvGraphicFramePr>
            <p:nvPr/>
          </p:nvGraphicFramePr>
          <p:xfrm>
            <a:off x="4572000" y="2954867"/>
            <a:ext cx="381000" cy="397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7" name="Equation" r:id="rId10" imgW="114300" imgH="139700" progId="Equation.3">
                    <p:embed/>
                  </p:oleObj>
                </mc:Choice>
                <mc:Fallback>
                  <p:oleObj name="Equation" r:id="rId10" imgW="114300" imgH="139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954867"/>
                          <a:ext cx="381000" cy="3979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6" name="Object 6"/>
            <p:cNvGraphicFramePr>
              <a:graphicFrameLocks noChangeAspect="1"/>
            </p:cNvGraphicFramePr>
            <p:nvPr/>
          </p:nvGraphicFramePr>
          <p:xfrm>
            <a:off x="7086600" y="5715000"/>
            <a:ext cx="3810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8" name="Equation" r:id="rId12" imgW="114300" imgH="139700" progId="Equation.3">
                    <p:embed/>
                  </p:oleObj>
                </mc:Choice>
                <mc:Fallback>
                  <p:oleObj name="Equation" r:id="rId12" imgW="114300" imgH="1397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715000"/>
                          <a:ext cx="381000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7" name="Object 7"/>
            <p:cNvGraphicFramePr>
              <a:graphicFrameLocks noChangeAspect="1"/>
            </p:cNvGraphicFramePr>
            <p:nvPr/>
          </p:nvGraphicFramePr>
          <p:xfrm>
            <a:off x="4606925" y="5661025"/>
            <a:ext cx="46513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09" name="Equation" r:id="rId14" imgW="139700" imgH="177800" progId="Equation.3">
                    <p:embed/>
                  </p:oleObj>
                </mc:Choice>
                <mc:Fallback>
                  <p:oleObj name="Equation" r:id="rId14" imgW="139700" imgH="1778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25" y="5661025"/>
                          <a:ext cx="465138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8" name="Object 8"/>
            <p:cNvGraphicFramePr>
              <a:graphicFrameLocks noChangeAspect="1"/>
            </p:cNvGraphicFramePr>
            <p:nvPr/>
          </p:nvGraphicFramePr>
          <p:xfrm>
            <a:off x="7107238" y="2873375"/>
            <a:ext cx="3381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10" name="Equation" r:id="rId16" imgW="101600" imgH="101600" progId="Equation.3">
                    <p:embed/>
                  </p:oleObj>
                </mc:Choice>
                <mc:Fallback>
                  <p:oleObj name="Equation" r:id="rId16" imgW="101600" imgH="1016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238" y="2873375"/>
                          <a:ext cx="33813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 the current though each resistor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54756"/>
              </p:ext>
            </p:extLst>
          </p:nvPr>
        </p:nvGraphicFramePr>
        <p:xfrm>
          <a:off x="346075" y="2251075"/>
          <a:ext cx="36560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5" name="Equation" r:id="rId3" imgW="1981200" imgH="660400" progId="Equation.3">
                  <p:embed/>
                </p:oleObj>
              </mc:Choice>
              <mc:Fallback>
                <p:oleObj name="Equation" r:id="rId3" imgW="1981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251075"/>
                        <a:ext cx="365601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81000" y="12954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6" name="Equation" r:id="rId5" imgW="1930400" imgH="444500" progId="Equation.3">
                  <p:embed/>
                </p:oleObj>
              </mc:Choice>
              <mc:Fallback>
                <p:oleObj name="Equation" r:id="rId5" imgW="1930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6401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76" name="Group 10"/>
          <p:cNvGrpSpPr>
            <a:grpSpLocks/>
          </p:cNvGrpSpPr>
          <p:nvPr/>
        </p:nvGrpSpPr>
        <p:grpSpPr bwMode="auto">
          <a:xfrm>
            <a:off x="4648200" y="1219200"/>
            <a:ext cx="4070350" cy="2590800"/>
            <a:chOff x="838200" y="1295400"/>
            <a:chExt cx="7346950" cy="4872038"/>
          </a:xfrm>
        </p:grpSpPr>
        <p:pic>
          <p:nvPicPr>
            <p:cNvPr id="36877" name="Picture 2" descr="26_Figure03a-I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692" b="2795"/>
            <a:stretch>
              <a:fillRect/>
            </a:stretch>
          </p:blipFill>
          <p:spPr bwMode="auto">
            <a:xfrm>
              <a:off x="838200" y="1295400"/>
              <a:ext cx="734695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3276600" y="3581400"/>
            <a:ext cx="457200" cy="534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67" name="Equation" r:id="rId8" imgW="152400" imgH="177800" progId="Equation.3">
                    <p:embed/>
                  </p:oleObj>
                </mc:Choice>
                <mc:Fallback>
                  <p:oleObj name="Equation" r:id="rId8" imgW="152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581400"/>
                          <a:ext cx="457200" cy="5349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5067300" y="2438400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68" name="Equation" r:id="rId10" imgW="177800" imgH="177800" progId="Equation.3">
                    <p:embed/>
                  </p:oleObj>
                </mc:Choice>
                <mc:Fallback>
                  <p:oleObj name="Equation" r:id="rId10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7300" y="2438400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5029200" y="4799012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69" name="Equation" r:id="rId12" imgW="177800" imgH="177800" progId="Equation.3">
                    <p:embed/>
                  </p:oleObj>
                </mc:Choice>
                <mc:Fallback>
                  <p:oleObj name="Equation" r:id="rId12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799012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/>
            <p:cNvSpPr/>
            <p:nvPr/>
          </p:nvSpPr>
          <p:spPr>
            <a:xfrm>
              <a:off x="4920435" y="3167624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54068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09365" y="5540888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34200" y="312420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4572000" y="2954867"/>
            <a:ext cx="381000" cy="397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70" name="Equation" r:id="rId14" imgW="114300" imgH="139700" progId="Equation.3">
                    <p:embed/>
                  </p:oleObj>
                </mc:Choice>
                <mc:Fallback>
                  <p:oleObj name="Equation" r:id="rId14" imgW="114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954867"/>
                          <a:ext cx="381000" cy="3979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7086600" y="5715000"/>
            <a:ext cx="3810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71" name="Equation" r:id="rId16" imgW="114300" imgH="139700" progId="Equation.3">
                    <p:embed/>
                  </p:oleObj>
                </mc:Choice>
                <mc:Fallback>
                  <p:oleObj name="Equation" r:id="rId16" imgW="114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715000"/>
                          <a:ext cx="381000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Object 9"/>
            <p:cNvGraphicFramePr>
              <a:graphicFrameLocks noChangeAspect="1"/>
            </p:cNvGraphicFramePr>
            <p:nvPr/>
          </p:nvGraphicFramePr>
          <p:xfrm>
            <a:off x="4606925" y="5661025"/>
            <a:ext cx="465138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72" name="Equation" r:id="rId18" imgW="139700" imgH="177800" progId="Equation.3">
                    <p:embed/>
                  </p:oleObj>
                </mc:Choice>
                <mc:Fallback>
                  <p:oleObj name="Equation" r:id="rId18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25" y="5661025"/>
                          <a:ext cx="465138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7107238" y="2873375"/>
            <a:ext cx="3381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73" name="Equation" r:id="rId20" imgW="101600" imgH="101600" progId="Equation.3">
                    <p:embed/>
                  </p:oleObj>
                </mc:Choice>
                <mc:Fallback>
                  <p:oleObj name="Equation" r:id="rId20" imgW="101600" imgH="101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238" y="2873375"/>
                          <a:ext cx="33813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579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 the current though each resistor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809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529872"/>
              </p:ext>
            </p:extLst>
          </p:nvPr>
        </p:nvGraphicFramePr>
        <p:xfrm>
          <a:off x="280988" y="1184275"/>
          <a:ext cx="8228012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9" name="Equation" r:id="rId3" imgW="4457700" imgH="673100" progId="Equation.3">
                  <p:embed/>
                </p:oleObj>
              </mc:Choice>
              <mc:Fallback>
                <p:oleObj name="Equation" r:id="rId3" imgW="4457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184275"/>
                        <a:ext cx="8228012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00" name="Group 10"/>
          <p:cNvGrpSpPr>
            <a:grpSpLocks/>
          </p:cNvGrpSpPr>
          <p:nvPr/>
        </p:nvGrpSpPr>
        <p:grpSpPr bwMode="auto">
          <a:xfrm>
            <a:off x="4876800" y="3657600"/>
            <a:ext cx="4070350" cy="2590800"/>
            <a:chOff x="838200" y="1295399"/>
            <a:chExt cx="7346950" cy="4872038"/>
          </a:xfrm>
        </p:grpSpPr>
        <p:pic>
          <p:nvPicPr>
            <p:cNvPr id="37901" name="Picture 2" descr="26_Figure03a-I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3692" b="2795"/>
            <a:stretch>
              <a:fillRect/>
            </a:stretch>
          </p:blipFill>
          <p:spPr bwMode="auto">
            <a:xfrm>
              <a:off x="838200" y="1295399"/>
              <a:ext cx="7346950" cy="4648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892" name="Object 4"/>
            <p:cNvGraphicFramePr>
              <a:graphicFrameLocks noChangeAspect="1"/>
            </p:cNvGraphicFramePr>
            <p:nvPr/>
          </p:nvGraphicFramePr>
          <p:xfrm>
            <a:off x="3276600" y="3581400"/>
            <a:ext cx="457200" cy="534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0" name="Equation" r:id="rId6" imgW="152400" imgH="177800" progId="Equation.3">
                    <p:embed/>
                  </p:oleObj>
                </mc:Choice>
                <mc:Fallback>
                  <p:oleObj name="Equation" r:id="rId6" imgW="1524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581400"/>
                          <a:ext cx="457200" cy="5349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3" name="Object 5"/>
            <p:cNvGraphicFramePr>
              <a:graphicFrameLocks noChangeAspect="1"/>
            </p:cNvGraphicFramePr>
            <p:nvPr/>
          </p:nvGraphicFramePr>
          <p:xfrm>
            <a:off x="5067300" y="2438400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1" name="Equation" r:id="rId8" imgW="177800" imgH="177800" progId="Equation.3">
                    <p:embed/>
                  </p:oleObj>
                </mc:Choice>
                <mc:Fallback>
                  <p:oleObj name="Equation" r:id="rId8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7300" y="2438400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4" name="Object 6"/>
            <p:cNvGraphicFramePr>
              <a:graphicFrameLocks noChangeAspect="1"/>
            </p:cNvGraphicFramePr>
            <p:nvPr/>
          </p:nvGraphicFramePr>
          <p:xfrm>
            <a:off x="5029200" y="4799012"/>
            <a:ext cx="533400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2" name="Equation" r:id="rId10" imgW="177800" imgH="177800" progId="Equation.3">
                    <p:embed/>
                  </p:oleObj>
                </mc:Choice>
                <mc:Fallback>
                  <p:oleObj name="Equation" r:id="rId10" imgW="1778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4799012"/>
                          <a:ext cx="533400" cy="534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Oval 15"/>
            <p:cNvSpPr/>
            <p:nvPr/>
          </p:nvSpPr>
          <p:spPr>
            <a:xfrm>
              <a:off x="4920435" y="3167624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54068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09365" y="5540888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34200" y="3124200"/>
              <a:ext cx="228600" cy="228600"/>
            </a:xfrm>
            <a:prstGeom prst="ellipse">
              <a:avLst/>
            </a:prstGeom>
            <a:solidFill>
              <a:srgbClr val="2B2829"/>
            </a:solidFill>
            <a:ln>
              <a:noFill/>
            </a:ln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37895" name="Object 7"/>
            <p:cNvGraphicFramePr>
              <a:graphicFrameLocks noChangeAspect="1"/>
            </p:cNvGraphicFramePr>
            <p:nvPr/>
          </p:nvGraphicFramePr>
          <p:xfrm>
            <a:off x="4572000" y="2954867"/>
            <a:ext cx="381000" cy="397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3" name="Equation" r:id="rId12" imgW="114300" imgH="139700" progId="Equation.3">
                    <p:embed/>
                  </p:oleObj>
                </mc:Choice>
                <mc:Fallback>
                  <p:oleObj name="Equation" r:id="rId12" imgW="114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954867"/>
                          <a:ext cx="381000" cy="3979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6" name="Object 8"/>
            <p:cNvGraphicFramePr>
              <a:graphicFrameLocks noChangeAspect="1"/>
            </p:cNvGraphicFramePr>
            <p:nvPr/>
          </p:nvGraphicFramePr>
          <p:xfrm>
            <a:off x="7086600" y="5715000"/>
            <a:ext cx="3810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4" name="Equation" r:id="rId14" imgW="114300" imgH="139700" progId="Equation.3">
                    <p:embed/>
                  </p:oleObj>
                </mc:Choice>
                <mc:Fallback>
                  <p:oleObj name="Equation" r:id="rId14" imgW="1143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715000"/>
                          <a:ext cx="381000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4606924" y="5661024"/>
            <a:ext cx="465137" cy="50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5" name="Equation" r:id="rId16" imgW="139700" imgH="177800" progId="Equation.3">
                    <p:embed/>
                  </p:oleObj>
                </mc:Choice>
                <mc:Fallback>
                  <p:oleObj name="Equation" r:id="rId16" imgW="139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24" y="5661024"/>
                          <a:ext cx="465137" cy="50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8" name="Object 10"/>
            <p:cNvGraphicFramePr>
              <a:graphicFrameLocks noChangeAspect="1"/>
            </p:cNvGraphicFramePr>
            <p:nvPr/>
          </p:nvGraphicFramePr>
          <p:xfrm>
            <a:off x="7107238" y="2873375"/>
            <a:ext cx="3381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6" name="Equation" r:id="rId18" imgW="101600" imgH="101600" progId="Equation.3">
                    <p:embed/>
                  </p:oleObj>
                </mc:Choice>
                <mc:Fallback>
                  <p:oleObj name="Equation" r:id="rId18" imgW="101600" imgH="101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238" y="2873375"/>
                          <a:ext cx="33813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09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21766"/>
              </p:ext>
            </p:extLst>
          </p:nvPr>
        </p:nvGraphicFramePr>
        <p:xfrm>
          <a:off x="385763" y="2625725"/>
          <a:ext cx="8394700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7" name="Equation" r:id="rId20" imgW="4546600" imgH="1320800" progId="Equation.3">
                  <p:embed/>
                </p:oleObj>
              </mc:Choice>
              <mc:Fallback>
                <p:oleObj name="Equation" r:id="rId20" imgW="45466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625725"/>
                        <a:ext cx="8394700" cy="244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13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Solution Summary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26_Figure03-I.jpg"/>
          <p:cNvPicPr>
            <a:picLocks noChangeAspect="1"/>
          </p:cNvPicPr>
          <p:nvPr/>
        </p:nvPicPr>
        <p:blipFill>
          <a:blip r:embed="rId2"/>
          <a:srcRect b="3347"/>
          <a:stretch>
            <a:fillRect/>
          </a:stretch>
        </p:blipFill>
        <p:spPr>
          <a:xfrm>
            <a:off x="304800" y="1600200"/>
            <a:ext cx="8547100" cy="460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 the current though each resistor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9942" name="Picture 2" descr="26_Figure46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71"/>
          <a:stretch>
            <a:fillRect/>
          </a:stretch>
        </p:blipFill>
        <p:spPr bwMode="auto">
          <a:xfrm>
            <a:off x="3810000" y="2743200"/>
            <a:ext cx="51816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038600" y="4070350"/>
            <a:ext cx="4699000" cy="2514600"/>
            <a:chOff x="533400" y="4038600"/>
            <a:chExt cx="4699237" cy="2514600"/>
          </a:xfrm>
        </p:grpSpPr>
        <p:sp>
          <p:nvSpPr>
            <p:cNvPr id="4" name="Oval 3"/>
            <p:cNvSpPr/>
            <p:nvPr/>
          </p:nvSpPr>
          <p:spPr>
            <a:xfrm>
              <a:off x="609600" y="5410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" name="Oval 4"/>
            <p:cNvSpPr/>
            <p:nvPr/>
          </p:nvSpPr>
          <p:spPr>
            <a:xfrm>
              <a:off x="4953000" y="5410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4196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6324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6324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9966" name="TextBox 10"/>
            <p:cNvSpPr txBox="1">
              <a:spLocks noChangeArrowheads="1"/>
            </p:cNvSpPr>
            <p:nvPr/>
          </p:nvSpPr>
          <p:spPr bwMode="auto">
            <a:xfrm>
              <a:off x="533400" y="5024735"/>
              <a:ext cx="35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Franklin Gothic Book"/>
                </a:rPr>
                <a:t>a</a:t>
              </a:r>
            </a:p>
          </p:txBody>
        </p:sp>
        <p:sp>
          <p:nvSpPr>
            <p:cNvPr id="39967" name="TextBox 13"/>
            <p:cNvSpPr txBox="1">
              <a:spLocks noChangeArrowheads="1"/>
            </p:cNvSpPr>
            <p:nvPr/>
          </p:nvSpPr>
          <p:spPr bwMode="auto">
            <a:xfrm>
              <a:off x="3733800" y="5862935"/>
              <a:ext cx="35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g</a:t>
              </a:r>
              <a:endParaRPr lang="en-US" sz="2400" dirty="0">
                <a:latin typeface="Franklin Gothic Book"/>
              </a:endParaRPr>
            </a:p>
          </p:txBody>
        </p:sp>
        <p:sp>
          <p:nvSpPr>
            <p:cNvPr id="39968" name="TextBox 14"/>
            <p:cNvSpPr txBox="1">
              <a:spLocks noChangeArrowheads="1"/>
            </p:cNvSpPr>
            <p:nvPr/>
          </p:nvSpPr>
          <p:spPr bwMode="auto">
            <a:xfrm>
              <a:off x="1905000" y="5943600"/>
              <a:ext cx="2872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f</a:t>
              </a:r>
              <a:endParaRPr lang="en-US" sz="2400" dirty="0">
                <a:latin typeface="Franklin Gothic Book"/>
              </a:endParaRPr>
            </a:p>
          </p:txBody>
        </p:sp>
        <p:sp>
          <p:nvSpPr>
            <p:cNvPr id="39969" name="TextBox 15"/>
            <p:cNvSpPr txBox="1">
              <a:spLocks noChangeArrowheads="1"/>
            </p:cNvSpPr>
            <p:nvPr/>
          </p:nvSpPr>
          <p:spPr bwMode="auto">
            <a:xfrm>
              <a:off x="4343400" y="4110335"/>
              <a:ext cx="35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e</a:t>
              </a:r>
              <a:endParaRPr lang="en-US" sz="2400" dirty="0">
                <a:latin typeface="Franklin Gothic Book"/>
              </a:endParaRPr>
            </a:p>
          </p:txBody>
        </p:sp>
        <p:sp>
          <p:nvSpPr>
            <p:cNvPr id="39970" name="TextBox 16"/>
            <p:cNvSpPr txBox="1">
              <a:spLocks noChangeArrowheads="1"/>
            </p:cNvSpPr>
            <p:nvPr/>
          </p:nvSpPr>
          <p:spPr bwMode="auto">
            <a:xfrm>
              <a:off x="2743200" y="4110335"/>
              <a:ext cx="35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d</a:t>
              </a:r>
              <a:endParaRPr lang="en-US" sz="2400" dirty="0">
                <a:latin typeface="Franklin Gothic Book"/>
              </a:endParaRPr>
            </a:p>
          </p:txBody>
        </p:sp>
        <p:sp>
          <p:nvSpPr>
            <p:cNvPr id="39971" name="TextBox 17"/>
            <p:cNvSpPr txBox="1">
              <a:spLocks noChangeArrowheads="1"/>
            </p:cNvSpPr>
            <p:nvPr/>
          </p:nvSpPr>
          <p:spPr bwMode="auto">
            <a:xfrm>
              <a:off x="1066800" y="4038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c</a:t>
              </a:r>
              <a:endParaRPr lang="en-US" sz="2400" dirty="0">
                <a:latin typeface="Franklin Gothic Book"/>
              </a:endParaRPr>
            </a:p>
          </p:txBody>
        </p:sp>
        <p:sp>
          <p:nvSpPr>
            <p:cNvPr id="39972" name="TextBox 18"/>
            <p:cNvSpPr txBox="1">
              <a:spLocks noChangeArrowheads="1"/>
            </p:cNvSpPr>
            <p:nvPr/>
          </p:nvSpPr>
          <p:spPr bwMode="auto">
            <a:xfrm>
              <a:off x="4876800" y="4876800"/>
              <a:ext cx="3558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Franklin Gothic Book"/>
                </a:rPr>
                <a:t>b</a:t>
              </a:r>
              <a:endParaRPr lang="en-US" sz="2400" dirty="0">
                <a:latin typeface="Franklin Gothic Book"/>
              </a:endParaRPr>
            </a:p>
          </p:txBody>
        </p:sp>
      </p:grp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107367"/>
              </p:ext>
            </p:extLst>
          </p:nvPr>
        </p:nvGraphicFramePr>
        <p:xfrm>
          <a:off x="381000" y="1143000"/>
          <a:ext cx="39639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Equation" r:id="rId4" imgW="1727200" imgH="215900" progId="Equation.3">
                  <p:embed/>
                </p:oleObj>
              </mc:Choice>
              <mc:Fallback>
                <p:oleObj name="Equation" r:id="rId4" imgW="172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396398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Box 20"/>
          <p:cNvSpPr txBox="1">
            <a:spLocks noChangeArrowheads="1"/>
          </p:cNvSpPr>
          <p:nvPr/>
        </p:nvSpPr>
        <p:spPr bwMode="auto">
          <a:xfrm>
            <a:off x="6705600" y="2678113"/>
            <a:ext cx="138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1">
                <a:solidFill>
                  <a:srgbClr val="2B2829"/>
                </a:solidFill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=12V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14159"/>
              </p:ext>
            </p:extLst>
          </p:nvPr>
        </p:nvGraphicFramePr>
        <p:xfrm>
          <a:off x="411163" y="1841500"/>
          <a:ext cx="2560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2" name="Equation" r:id="rId6" imgW="1244600" imgH="431800" progId="Equation.3">
                  <p:embed/>
                </p:oleObj>
              </mc:Choice>
              <mc:Fallback>
                <p:oleObj name="Equation" r:id="rId6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41500"/>
                        <a:ext cx="25606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3067"/>
              </p:ext>
            </p:extLst>
          </p:nvPr>
        </p:nvGraphicFramePr>
        <p:xfrm>
          <a:off x="381000" y="2784475"/>
          <a:ext cx="33797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3" name="Equation" r:id="rId8" imgW="1587500" imgH="660400" progId="Equation.3">
                  <p:embed/>
                </p:oleObj>
              </mc:Choice>
              <mc:Fallback>
                <p:oleObj name="Equation" r:id="rId8" imgW="1587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84475"/>
                        <a:ext cx="3379787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19875"/>
              </p:ext>
            </p:extLst>
          </p:nvPr>
        </p:nvGraphicFramePr>
        <p:xfrm>
          <a:off x="5334000" y="4038600"/>
          <a:ext cx="4079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4" name="Equation" r:id="rId10" imgW="177800" imgH="203200" progId="Equation.3">
                  <p:embed/>
                </p:oleObj>
              </mc:Choice>
              <mc:Fallback>
                <p:oleObj name="Equation" r:id="rId10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38600"/>
                        <a:ext cx="40798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38377"/>
              </p:ext>
            </p:extLst>
          </p:nvPr>
        </p:nvGraphicFramePr>
        <p:xfrm>
          <a:off x="7224713" y="4038600"/>
          <a:ext cx="436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Equation" r:id="rId12" imgW="190500" imgH="203200" progId="Equation.3">
                  <p:embed/>
                </p:oleObj>
              </mc:Choice>
              <mc:Fallback>
                <p:oleObj name="Equation" r:id="rId12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3" y="4038600"/>
                        <a:ext cx="4365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30815"/>
              </p:ext>
            </p:extLst>
          </p:nvPr>
        </p:nvGraphicFramePr>
        <p:xfrm>
          <a:off x="5029200" y="5929313"/>
          <a:ext cx="4079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6" name="Equation" r:id="rId14" imgW="177800" imgH="215900" progId="Equation.3">
                  <p:embed/>
                </p:oleObj>
              </mc:Choice>
              <mc:Fallback>
                <p:oleObj name="Equation" r:id="rId14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29313"/>
                        <a:ext cx="407988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24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RC Circuits (Charging)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85800" y="1143000"/>
          <a:ext cx="48847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4" name="Equation" r:id="rId4" imgW="2552700" imgH="431800" progId="">
                  <p:embed/>
                </p:oleObj>
              </mc:Choice>
              <mc:Fallback>
                <p:oleObj name="Equation" r:id="rId4" imgW="25527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4884738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06438" y="2133600"/>
          <a:ext cx="32559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5" name="Equation" r:id="rId6" imgW="1930400" imgH="609600" progId="">
                  <p:embed/>
                </p:oleObj>
              </mc:Choice>
              <mc:Fallback>
                <p:oleObj name="Equation" r:id="rId6" imgW="1930400" imgH="609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133600"/>
                        <a:ext cx="32559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85800" y="3276600"/>
          <a:ext cx="21336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8" imgW="1257300" imgH="800100" progId="">
                  <p:embed/>
                </p:oleObj>
              </mc:Choice>
              <mc:Fallback>
                <p:oleObj name="Equation" r:id="rId8" imgW="1257300" imgH="800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21336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6" descr="26_Figure21b-I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7"/>
          <a:stretch>
            <a:fillRect/>
          </a:stretch>
        </p:blipFill>
        <p:spPr bwMode="auto">
          <a:xfrm>
            <a:off x="3416300" y="2438400"/>
            <a:ext cx="5499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Reminder: Ohm’s Law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306638" y="1447800"/>
          <a:ext cx="3546475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4" imgW="1206500" imgH="825500" progId="">
                  <p:embed/>
                </p:oleObj>
              </mc:Choice>
              <mc:Fallback>
                <p:oleObj name="Equation" r:id="rId4" imgW="1206500" imgH="825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1447800"/>
                        <a:ext cx="3546475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RC Circuits (Charging)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33400" y="1182688"/>
          <a:ext cx="5595938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7" name="Equation" r:id="rId4" imgW="2870200" imgH="800100" progId="">
                  <p:embed/>
                </p:oleObj>
              </mc:Choice>
              <mc:Fallback>
                <p:oleObj name="Equation" r:id="rId4" imgW="2870200" imgH="800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82688"/>
                        <a:ext cx="5595938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2605088"/>
            <a:ext cx="2891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Franklin Gothic Book"/>
              </a:rPr>
              <a:t>Does it make sense?</a:t>
            </a:r>
          </a:p>
        </p:txBody>
      </p:sp>
      <p:graphicFrame>
        <p:nvGraphicFramePr>
          <p:cNvPr id="28677" name="Object 3"/>
          <p:cNvGraphicFramePr>
            <a:graphicFrameLocks noChangeAspect="1"/>
          </p:cNvGraphicFramePr>
          <p:nvPr/>
        </p:nvGraphicFramePr>
        <p:xfrm>
          <a:off x="533400" y="3276600"/>
          <a:ext cx="3048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8" name="Equation" r:id="rId6" imgW="1473200" imgH="215900" progId="">
                  <p:embed/>
                </p:oleObj>
              </mc:Choice>
              <mc:Fallback>
                <p:oleObj name="Equation" r:id="rId6" imgW="1473200" imgH="215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048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4"/>
          <p:cNvGraphicFramePr>
            <a:graphicFrameLocks noChangeAspect="1"/>
          </p:cNvGraphicFramePr>
          <p:nvPr/>
        </p:nvGraphicFramePr>
        <p:xfrm>
          <a:off x="542925" y="3927475"/>
          <a:ext cx="23526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9" name="Equation" r:id="rId8" imgW="1219200" imgH="622300" progId="">
                  <p:embed/>
                </p:oleObj>
              </mc:Choice>
              <mc:Fallback>
                <p:oleObj name="Equation" r:id="rId8" imgW="1219200" imgH="622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3927475"/>
                        <a:ext cx="23526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5"/>
          <p:cNvGraphicFramePr>
            <a:graphicFrameLocks noChangeAspect="1"/>
          </p:cNvGraphicFramePr>
          <p:nvPr/>
        </p:nvGraphicFramePr>
        <p:xfrm>
          <a:off x="533400" y="5272088"/>
          <a:ext cx="457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Equation" r:id="rId10" imgW="2616200" imgH="203200" progId="">
                  <p:embed/>
                </p:oleObj>
              </mc:Choice>
              <mc:Fallback>
                <p:oleObj name="Equation" r:id="rId10" imgW="2616200" imgH="203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272088"/>
                        <a:ext cx="4572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6" name="Picture 8" descr="26_Figure22b-I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7100" y="2743200"/>
            <a:ext cx="4330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RC Circuits (Discharging)</a:t>
            </a:r>
          </a:p>
        </p:txBody>
      </p:sp>
      <p:pic>
        <p:nvPicPr>
          <p:cNvPr id="45060" name="Picture 13" descr="26_Figure24b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3"/>
          <a:stretch>
            <a:fillRect/>
          </a:stretch>
        </p:blipFill>
        <p:spPr bwMode="auto">
          <a:xfrm>
            <a:off x="457200" y="3608388"/>
            <a:ext cx="44196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26_Figure61-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15"/>
          <a:stretch>
            <a:fillRect/>
          </a:stretch>
        </p:blipFill>
        <p:spPr bwMode="auto">
          <a:xfrm>
            <a:off x="4876800" y="16002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457200" y="1104900"/>
          <a:ext cx="3763963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Equation" r:id="rId6" imgW="2209800" imgH="1409700" progId="Equation.3">
                  <p:embed/>
                </p:oleObj>
              </mc:Choice>
              <mc:Fallback>
                <p:oleObj name="Equation" r:id="rId6" imgW="2209800" imgH="1409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04900"/>
                        <a:ext cx="3763963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09800" y="1524000"/>
            <a:ext cx="4343400" cy="1676400"/>
            <a:chOff x="2209800" y="2057400"/>
            <a:chExt cx="4343400" cy="1676400"/>
          </a:xfrm>
        </p:grpSpPr>
        <p:sp>
          <p:nvSpPr>
            <p:cNvPr id="4" name="Rounded Rectangle 3"/>
            <p:cNvSpPr/>
            <p:nvPr/>
          </p:nvSpPr>
          <p:spPr>
            <a:xfrm>
              <a:off x="2209800" y="2057400"/>
              <a:ext cx="4343400" cy="16764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graphicFrame>
          <p:nvGraphicFramePr>
            <p:cNvPr id="49154" name="Object 2"/>
            <p:cNvGraphicFramePr>
              <a:graphicFrameLocks noChangeAspect="1"/>
            </p:cNvGraphicFramePr>
            <p:nvPr/>
          </p:nvGraphicFramePr>
          <p:xfrm>
            <a:off x="2362200" y="2209800"/>
            <a:ext cx="4034589" cy="1371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33" name="Equation" r:id="rId3" imgW="1905000" imgH="647700" progId="Equation.3">
                    <p:embed/>
                  </p:oleObj>
                </mc:Choice>
                <mc:Fallback>
                  <p:oleObj name="Equation" r:id="rId3" imgW="1905000" imgH="647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209800"/>
                          <a:ext cx="4034589" cy="1371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88041"/>
              </p:ext>
            </p:extLst>
          </p:nvPr>
        </p:nvGraphicFramePr>
        <p:xfrm>
          <a:off x="2220913" y="3514725"/>
          <a:ext cx="1817687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4" name="Equation" r:id="rId5" imgW="1028700" imgH="1714500" progId="Equation.3">
                  <p:embed/>
                </p:oleObj>
              </mc:Choice>
              <mc:Fallback>
                <p:oleObj name="Equation" r:id="rId5" imgW="1028700" imgH="171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514725"/>
                        <a:ext cx="1817687" cy="303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and Voltage</a:t>
            </a:r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18888"/>
              </p:ext>
            </p:extLst>
          </p:nvPr>
        </p:nvGraphicFramePr>
        <p:xfrm>
          <a:off x="457200" y="1371600"/>
          <a:ext cx="44704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3" imgW="2235200" imgH="2527300" progId="Equation.3">
                  <p:embed/>
                </p:oleObj>
              </mc:Choice>
              <mc:Fallback>
                <p:oleObj name="Equation" r:id="rId3" imgW="2235200" imgH="252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4470400" cy="505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7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85800" y="1143000"/>
          <a:ext cx="80772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Equation" r:id="rId4" imgW="3733800" imgH="889000" progId="">
                  <p:embed/>
                </p:oleObj>
              </mc:Choice>
              <mc:Fallback>
                <p:oleObj name="Equation" r:id="rId4" imgW="3733800" imgH="889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772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762000" y="3211513"/>
          <a:ext cx="6840538" cy="288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Equation" r:id="rId6" imgW="3162300" imgH="1333500" progId="">
                  <p:embed/>
                </p:oleObj>
              </mc:Choice>
              <mc:Fallback>
                <p:oleObj name="Equation" r:id="rId6" imgW="3162300" imgH="1333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11513"/>
                        <a:ext cx="6840538" cy="288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/>
          <a:lstStyle/>
          <a:p>
            <a:pPr eaLnBrk="1" hangingPunct="1"/>
            <a:r>
              <a:rPr kumimoji="0" lang="en-US" dirty="0"/>
              <a:t>Multi-loop Circuit</a:t>
            </a:r>
          </a:p>
        </p:txBody>
      </p:sp>
      <p:pic>
        <p:nvPicPr>
          <p:cNvPr id="58375" name="Picture 3" descr="F27_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118"/>
          <a:stretch>
            <a:fillRect/>
          </a:stretch>
        </p:blipFill>
        <p:spPr bwMode="auto">
          <a:xfrm>
            <a:off x="3569397" y="3048000"/>
            <a:ext cx="55746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4"/>
          <p:cNvSpPr>
            <a:spLocks noChangeArrowheads="1"/>
          </p:cNvSpPr>
          <p:nvPr/>
        </p:nvSpPr>
        <p:spPr bwMode="auto">
          <a:xfrm>
            <a:off x="457200" y="1295400"/>
            <a:ext cx="4326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Franklin Gothic Book"/>
              </a:rPr>
              <a:t>Go around each loop (Kirchhoff)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6781800" y="1143000"/>
          <a:ext cx="23622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1" name="Equation" r:id="rId5" imgW="1104900" imgH="444500" progId="">
                  <p:embed/>
                </p:oleObj>
              </mc:Choice>
              <mc:Fallback>
                <p:oleObj name="Equation" r:id="rId5" imgW="1104900" imgH="444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143000"/>
                        <a:ext cx="23622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533400" y="1905000"/>
          <a:ext cx="5494694" cy="85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2" name="Equation" r:id="rId7" imgW="2857500" imgH="444500" progId="">
                  <p:embed/>
                </p:oleObj>
              </mc:Choice>
              <mc:Fallback>
                <p:oleObj name="Equation" r:id="rId7" imgW="2857500" imgH="444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5494694" cy="85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4"/>
          <p:cNvGraphicFramePr>
            <a:graphicFrameLocks noChangeAspect="1"/>
          </p:cNvGraphicFramePr>
          <p:nvPr/>
        </p:nvGraphicFramePr>
        <p:xfrm>
          <a:off x="533400" y="2819400"/>
          <a:ext cx="1176694" cy="39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3" name="Equation" r:id="rId9" imgW="609600" imgH="203200" progId="">
                  <p:embed/>
                </p:oleObj>
              </mc:Choice>
              <mc:Fallback>
                <p:oleObj name="Equation" r:id="rId9" imgW="609600" imgH="20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1176694" cy="392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5"/>
          <p:cNvGraphicFramePr>
            <a:graphicFrameLocks noChangeAspect="1"/>
          </p:cNvGraphicFramePr>
          <p:nvPr/>
        </p:nvGraphicFramePr>
        <p:xfrm>
          <a:off x="533400" y="3352800"/>
          <a:ext cx="3048000" cy="796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4" name="Equation" r:id="rId11" imgW="1651000" imgH="431800" progId="">
                  <p:embed/>
                </p:oleObj>
              </mc:Choice>
              <mc:Fallback>
                <p:oleObj name="Equation" r:id="rId11" imgW="1651000" imgH="431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3048000" cy="796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8200"/>
          </a:xfrm>
        </p:spPr>
        <p:txBody>
          <a:bodyPr/>
          <a:lstStyle/>
          <a:p>
            <a:pPr eaLnBrk="1" hangingPunct="1"/>
            <a:r>
              <a:rPr kumimoji="0" lang="en-US" dirty="0"/>
              <a:t>Solving the equations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04800" y="1143000"/>
          <a:ext cx="3085866" cy="89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9" name="Equation" r:id="rId4" imgW="1612900" imgH="469900" progId="">
                  <p:embed/>
                </p:oleObj>
              </mc:Choice>
              <mc:Fallback>
                <p:oleObj name="Equation" r:id="rId4" imgW="1612900" imgH="469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3085866" cy="898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381000" y="2286000"/>
          <a:ext cx="3352800" cy="213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0" name="Equation" r:id="rId6" imgW="1752600" imgH="1117600" progId="">
                  <p:embed/>
                </p:oleObj>
              </mc:Choice>
              <mc:Fallback>
                <p:oleObj name="Equation" r:id="rId6" imgW="1752600" imgH="1117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3352800" cy="2139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5" descr="F27_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971"/>
          <a:stretch>
            <a:fillRect/>
          </a:stretch>
        </p:blipFill>
        <p:spPr bwMode="auto">
          <a:xfrm>
            <a:off x="4191000" y="1143000"/>
            <a:ext cx="495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04800" y="4495800"/>
            <a:ext cx="396720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Franklin Gothic Book"/>
              </a:rPr>
              <a:t>What’s with the negative sign?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04800" y="5067181"/>
            <a:ext cx="8610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latin typeface="Franklin Gothic Book"/>
              </a:rPr>
              <a:t>It just means the current </a:t>
            </a:r>
            <a:r>
              <a:rPr lang="en-US" sz="2300" i="1" dirty="0">
                <a:latin typeface="Times New Roman"/>
                <a:cs typeface="Times New Roman"/>
              </a:rPr>
              <a:t>i</a:t>
            </a:r>
            <a:r>
              <a:rPr lang="en-US" sz="2300" i="1" baseline="-25000" dirty="0">
                <a:latin typeface="Times New Roman"/>
                <a:cs typeface="Times New Roman"/>
              </a:rPr>
              <a:t>2</a:t>
            </a:r>
            <a:r>
              <a:rPr lang="en-US" sz="2300" dirty="0">
                <a:latin typeface="Franklin Gothic Book"/>
              </a:rPr>
              <a:t> flows in the opposite direction to what was indicated in the diagram.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One circuit, many diagrams</a:t>
            </a:r>
          </a:p>
        </p:txBody>
      </p:sp>
      <p:pic>
        <p:nvPicPr>
          <p:cNvPr id="50179" name="Picture 3" descr="F27_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6"/>
          <a:stretch>
            <a:fillRect/>
          </a:stretch>
        </p:blipFill>
        <p:spPr bwMode="auto">
          <a:xfrm>
            <a:off x="838200" y="1152525"/>
            <a:ext cx="77724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Pumping Charges</a:t>
            </a:r>
          </a:p>
        </p:txBody>
      </p:sp>
      <p:pic>
        <p:nvPicPr>
          <p:cNvPr id="19461" name="Picture 3" descr="F27_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868"/>
          <a:stretch>
            <a:fillRect/>
          </a:stretch>
        </p:blipFill>
        <p:spPr bwMode="auto">
          <a:xfrm>
            <a:off x="115888" y="1219200"/>
            <a:ext cx="88757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0" y="3197225"/>
          <a:ext cx="3810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Equation" r:id="rId5" imgW="2032000" imgH="901700" progId="">
                  <p:embed/>
                </p:oleObj>
              </mc:Choice>
              <mc:Fallback>
                <p:oleObj name="Equation" r:id="rId5" imgW="2032000" imgH="901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97225"/>
                        <a:ext cx="38100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876800"/>
            <a:ext cx="5867400" cy="1447800"/>
            <a:chOff x="228600" y="4876800"/>
            <a:chExt cx="5867400" cy="144780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4876800"/>
              <a:ext cx="5867400" cy="1447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6467669"/>
                </p:ext>
              </p:extLst>
            </p:nvPr>
          </p:nvGraphicFramePr>
          <p:xfrm>
            <a:off x="390525" y="4964113"/>
            <a:ext cx="5564188" cy="1241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0" name="Equation" r:id="rId7" imgW="3187700" imgH="711200" progId="Equation.3">
                    <p:embed/>
                  </p:oleObj>
                </mc:Choice>
                <mc:Fallback>
                  <p:oleObj name="Equation" r:id="rId7" imgW="3187700" imgH="71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525" y="4964113"/>
                          <a:ext cx="5564188" cy="1241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032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Kirchhoff’s Loop rule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" name="Picture 2" descr="25_Figure21-I.jpg"/>
          <p:cNvPicPr>
            <a:picLocks noChangeAspect="1"/>
          </p:cNvPicPr>
          <p:nvPr/>
        </p:nvPicPr>
        <p:blipFill>
          <a:blip r:embed="rId3"/>
          <a:srcRect b="2733"/>
          <a:stretch>
            <a:fillRect/>
          </a:stretch>
        </p:blipFill>
        <p:spPr>
          <a:xfrm>
            <a:off x="381000" y="2209800"/>
            <a:ext cx="4581525" cy="4129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7350" y="1295400"/>
          <a:ext cx="3498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4" imgW="2057400" imgH="444500" progId="Equation.3">
                  <p:embed/>
                </p:oleObj>
              </mc:Choice>
              <mc:Fallback>
                <p:oleObj name="Equation" r:id="rId4" imgW="20574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295400"/>
                        <a:ext cx="34988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Ideal voltage source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473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In this class, unless stated otherwise, we often assume voltage source is ideal, i.e., battery with no internal resistance </a:t>
            </a:r>
            <a:r>
              <a:rPr lang="en-US" sz="2400" dirty="0">
                <a:latin typeface="Franklin Gothic Book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lang="en-US" sz="2400" i="1" dirty="0" err="1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r</a:t>
            </a:r>
            <a:r>
              <a:rPr lang="en-US" sz="2400" i="1" dirty="0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 =0</a:t>
            </a:r>
            <a:r>
              <a:rPr lang="en-US" sz="2400" dirty="0">
                <a:latin typeface="Franklin Gothic Book"/>
                <a:ea typeface="ＭＳ Ｐゴシック" pitchFamily="-65" charset="-128"/>
                <a:cs typeface="ＭＳ Ｐゴシック" pitchFamily="-65" charset="-128"/>
              </a:rPr>
              <a:t>).</a:t>
            </a:r>
          </a:p>
        </p:txBody>
      </p:sp>
      <p:pic>
        <p:nvPicPr>
          <p:cNvPr id="22533" name="Picture 5" descr="F27_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956"/>
          <a:stretch>
            <a:fillRect/>
          </a:stretch>
        </p:blipFill>
        <p:spPr bwMode="auto">
          <a:xfrm>
            <a:off x="5181600" y="2387600"/>
            <a:ext cx="3200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0" y="2463800"/>
          <a:ext cx="38576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5" imgW="2057400" imgH="812800" progId="Equation.3">
                  <p:embed/>
                </p:oleObj>
              </mc:Choice>
              <mc:Fallback>
                <p:oleObj name="Equation" r:id="rId5" imgW="2057400" imgH="812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63800"/>
                        <a:ext cx="3857625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Series and Parallel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4581" name="Picture 2" descr="26_UnChapSummary01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26"/>
          <a:stretch>
            <a:fillRect/>
          </a:stretch>
        </p:blipFill>
        <p:spPr bwMode="auto">
          <a:xfrm>
            <a:off x="76200" y="1447800"/>
            <a:ext cx="5553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7"/>
          <p:cNvGrpSpPr>
            <a:grpSpLocks/>
          </p:cNvGrpSpPr>
          <p:nvPr/>
        </p:nvGrpSpPr>
        <p:grpSpPr bwMode="auto">
          <a:xfrm>
            <a:off x="5715000" y="2209800"/>
            <a:ext cx="3200400" cy="685800"/>
            <a:chOff x="5715000" y="2209800"/>
            <a:chExt cx="32004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5715000" y="2209800"/>
              <a:ext cx="3200400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5791200" y="2349500"/>
            <a:ext cx="3020786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5" name="Equation" r:id="rId4" imgW="1143000" imgH="177800" progId="Equation.3">
                    <p:embed/>
                  </p:oleObj>
                </mc:Choice>
                <mc:Fallback>
                  <p:oleObj name="Equation" r:id="rId4" imgW="11430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2349500"/>
                          <a:ext cx="3020786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3" name="Group 8"/>
          <p:cNvGrpSpPr>
            <a:grpSpLocks/>
          </p:cNvGrpSpPr>
          <p:nvPr/>
        </p:nvGrpSpPr>
        <p:grpSpPr bwMode="auto">
          <a:xfrm>
            <a:off x="5562600" y="4343400"/>
            <a:ext cx="3429000" cy="1143000"/>
            <a:chOff x="5562600" y="4343400"/>
            <a:chExt cx="34290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5562600" y="4343400"/>
              <a:ext cx="34290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4578" name="Object 2"/>
            <p:cNvGraphicFramePr>
              <a:graphicFrameLocks noChangeAspect="1"/>
            </p:cNvGraphicFramePr>
            <p:nvPr/>
          </p:nvGraphicFramePr>
          <p:xfrm>
            <a:off x="5638800" y="4419600"/>
            <a:ext cx="332263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66" name="Equation" r:id="rId6" imgW="1257300" imgH="393700" progId="Equation.3">
                    <p:embed/>
                  </p:oleObj>
                </mc:Choice>
                <mc:Fallback>
                  <p:oleObj name="Equation" r:id="rId6" imgW="12573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4419600"/>
                          <a:ext cx="332263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Capacitance &amp; Resistance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1600200" y="1828800"/>
            <a:ext cx="136659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Franklin Gothic Book"/>
              </a:rPr>
              <a:t>Series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219200" y="3048000"/>
          <a:ext cx="259080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9" name="Equation" r:id="rId4" imgW="927100" imgH="698500" progId="">
                  <p:embed/>
                </p:oleObj>
              </mc:Choice>
              <mc:Fallback>
                <p:oleObj name="Equation" r:id="rId4" imgW="927100" imgH="698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48000"/>
                        <a:ext cx="259080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53000" y="2971800"/>
          <a:ext cx="2590800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Equation" r:id="rId6" imgW="914400" imgH="698500" progId="">
                  <p:embed/>
                </p:oleObj>
              </mc:Choice>
              <mc:Fallback>
                <p:oleObj name="Equation" r:id="rId6" imgW="914400" imgH="6985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2590800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410200" y="1812925"/>
            <a:ext cx="159934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Franklin Gothic Book"/>
              </a:rPr>
              <a:t>Parallel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9600" y="1524000"/>
            <a:ext cx="7696200" cy="396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Franklin Gothic Book"/>
            </a:endParaRPr>
          </a:p>
        </p:txBody>
      </p:sp>
      <p:cxnSp>
        <p:nvCxnSpPr>
          <p:cNvPr id="25608" name="AutoShape 8"/>
          <p:cNvCxnSpPr>
            <a:cxnSpLocks noChangeShapeType="1"/>
            <a:stCxn id="25607" idx="1"/>
            <a:endCxn id="25607" idx="1"/>
          </p:cNvCxnSpPr>
          <p:nvPr/>
        </p:nvCxnSpPr>
        <p:spPr bwMode="auto">
          <a:xfrm>
            <a:off x="590550" y="350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9" name="AutoShape 9"/>
          <p:cNvCxnSpPr>
            <a:cxnSpLocks noChangeShapeType="1"/>
            <a:stCxn id="25607" idx="1"/>
            <a:endCxn id="25607" idx="1"/>
          </p:cNvCxnSpPr>
          <p:nvPr/>
        </p:nvCxnSpPr>
        <p:spPr bwMode="auto">
          <a:xfrm>
            <a:off x="590550" y="3505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09600" y="2590800"/>
            <a:ext cx="769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Franklin Gothic Book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419600" y="1524000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  <a:cs typeface="+mj-cs"/>
              </a:rPr>
              <a:t>Resistance in series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2286000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Resistors in series all have the same </a:t>
            </a:r>
            <a:r>
              <a:rPr lang="en-US" sz="24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current, but </a:t>
            </a: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not the same </a:t>
            </a:r>
            <a:r>
              <a:rPr lang="en-US" sz="24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voltage.</a:t>
            </a:r>
            <a:endParaRPr lang="en-US" sz="24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27653" name="Group 6"/>
          <p:cNvGrpSpPr>
            <a:grpSpLocks/>
          </p:cNvGrpSpPr>
          <p:nvPr/>
        </p:nvGrpSpPr>
        <p:grpSpPr bwMode="auto">
          <a:xfrm>
            <a:off x="457200" y="1295400"/>
            <a:ext cx="3200400" cy="685800"/>
            <a:chOff x="5715000" y="2209800"/>
            <a:chExt cx="32004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5715000" y="2209800"/>
              <a:ext cx="3200400" cy="685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5791200" y="2349500"/>
            <a:ext cx="3020786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6" name="Equation" r:id="rId4" imgW="1143000" imgH="177800" progId="Equation.3">
                    <p:embed/>
                  </p:oleObj>
                </mc:Choice>
                <mc:Fallback>
                  <p:oleObj name="Equation" r:id="rId4" imgW="1143000" imgH="177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2349500"/>
                          <a:ext cx="3020786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654" name="Picture 9" descr="26_Figure01a-I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00"/>
          <a:stretch>
            <a:fillRect/>
          </a:stretch>
        </p:blipFill>
        <p:spPr bwMode="auto">
          <a:xfrm>
            <a:off x="457200" y="3200400"/>
            <a:ext cx="815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735446"/>
              </p:ext>
            </p:extLst>
          </p:nvPr>
        </p:nvGraphicFramePr>
        <p:xfrm>
          <a:off x="6769100" y="1066800"/>
          <a:ext cx="222250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7" name="Equation" r:id="rId7" imgW="1066800" imgH="1346200" progId="Equation.3">
                  <p:embed/>
                </p:oleObj>
              </mc:Choice>
              <mc:Fallback>
                <p:oleObj name="Equation" r:id="rId7" imgW="10668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1066800"/>
                        <a:ext cx="2222500" cy="280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Resistance in parallel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2590800"/>
            <a:ext cx="609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Each branch in parallel has the same potential </a:t>
            </a:r>
            <a:r>
              <a:rPr lang="en-US" sz="24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difference, but </a:t>
            </a: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not the same </a:t>
            </a:r>
            <a:r>
              <a:rPr lang="en-US" sz="24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current</a:t>
            </a:r>
            <a:endParaRPr lang="en-US" sz="2400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9701" name="Picture 6" descr="26_UnChapSummary01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321" b="3226"/>
          <a:stretch>
            <a:fillRect/>
          </a:stretch>
        </p:blipFill>
        <p:spPr bwMode="auto">
          <a:xfrm>
            <a:off x="466725" y="3352800"/>
            <a:ext cx="5553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7"/>
          <p:cNvGrpSpPr>
            <a:grpSpLocks/>
          </p:cNvGrpSpPr>
          <p:nvPr/>
        </p:nvGrpSpPr>
        <p:grpSpPr bwMode="auto">
          <a:xfrm>
            <a:off x="381000" y="1295400"/>
            <a:ext cx="3429000" cy="1143000"/>
            <a:chOff x="5562600" y="4343400"/>
            <a:chExt cx="3429000" cy="1143000"/>
          </a:xfrm>
        </p:grpSpPr>
        <p:sp>
          <p:nvSpPr>
            <p:cNvPr id="9" name="Rounded Rectangle 8"/>
            <p:cNvSpPr/>
            <p:nvPr/>
          </p:nvSpPr>
          <p:spPr>
            <a:xfrm>
              <a:off x="5562600" y="4343400"/>
              <a:ext cx="3429000" cy="1143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5638800" y="4419600"/>
            <a:ext cx="3322637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51" name="Equation" r:id="rId5" imgW="1257300" imgH="393700" progId="Equation.3">
                    <p:embed/>
                  </p:oleObj>
                </mc:Choice>
                <mc:Fallback>
                  <p:oleObj name="Equation" r:id="rId5" imgW="1257300" imgH="393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4419600"/>
                          <a:ext cx="3322637" cy="1041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31571"/>
              </p:ext>
            </p:extLst>
          </p:nvPr>
        </p:nvGraphicFramePr>
        <p:xfrm>
          <a:off x="6629400" y="1219200"/>
          <a:ext cx="2274888" cy="280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7" imgW="1092200" imgH="1346200" progId="Equation.3">
                  <p:embed/>
                </p:oleObj>
              </mc:Choice>
              <mc:Fallback>
                <p:oleObj name="Equation" r:id="rId7" imgW="10922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19200"/>
                        <a:ext cx="2274888" cy="280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3499</TotalTime>
  <Words>240</Words>
  <Application>Microsoft Macintosh PowerPoint</Application>
  <PresentationFormat>On-screen Show (4:3)</PresentationFormat>
  <Paragraphs>62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Trek</vt:lpstr>
      <vt:lpstr>Equation</vt:lpstr>
      <vt:lpstr>Microsoft Equation</vt:lpstr>
      <vt:lpstr>Direct Current Circuits</vt:lpstr>
      <vt:lpstr>Reminder: Ohm’s Law</vt:lpstr>
      <vt:lpstr>Pumping Charges</vt:lpstr>
      <vt:lpstr>Kirchhoff’s Loop rule</vt:lpstr>
      <vt:lpstr>Ideal voltage source</vt:lpstr>
      <vt:lpstr>Series and Parallel</vt:lpstr>
      <vt:lpstr>Capacitance &amp; Resistance</vt:lpstr>
      <vt:lpstr>Resistance in series</vt:lpstr>
      <vt:lpstr>Resistance in parallel</vt:lpstr>
      <vt:lpstr>Summary</vt:lpstr>
      <vt:lpstr>Circuit Reduction – Example 1</vt:lpstr>
      <vt:lpstr>Circuit Reduction – Example 2</vt:lpstr>
      <vt:lpstr>When you apply Ohm’s Law</vt:lpstr>
      <vt:lpstr>Find the current though each resistor</vt:lpstr>
      <vt:lpstr>Find the current though each resistor</vt:lpstr>
      <vt:lpstr>Find the current though each resistor</vt:lpstr>
      <vt:lpstr>Solution Summary</vt:lpstr>
      <vt:lpstr>Find the current though each resistor</vt:lpstr>
      <vt:lpstr>RC Circuits (Charging)</vt:lpstr>
      <vt:lpstr>RC Circuits (Charging)</vt:lpstr>
      <vt:lpstr>RC Circuits (Discharging)</vt:lpstr>
      <vt:lpstr>Summary</vt:lpstr>
      <vt:lpstr>Current and Voltage</vt:lpstr>
      <vt:lpstr>Example</vt:lpstr>
      <vt:lpstr>Multi-loop Circuit</vt:lpstr>
      <vt:lpstr>Solving the equations</vt:lpstr>
      <vt:lpstr>One circuit, many diagrams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145</cp:revision>
  <dcterms:created xsi:type="dcterms:W3CDTF">2012-03-09T15:48:45Z</dcterms:created>
  <dcterms:modified xsi:type="dcterms:W3CDTF">2015-03-17T18:49:01Z</dcterms:modified>
</cp:coreProperties>
</file>