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4.xml" ContentType="application/vnd.openxmlformats-officedocument.presentationml.notesSlide+xml"/>
  <Override PartName="/ppt/embeddings/oleObject4.bin" ContentType="application/vnd.openxmlformats-officedocument.oleObject"/>
  <Override PartName="/ppt/notesSlides/notesSlide5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8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9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10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13.xml" ContentType="application/vnd.openxmlformats-officedocument.presentationml.notesSlide+xml"/>
  <Override PartName="/ppt/embeddings/oleObject17.bin" ContentType="application/vnd.openxmlformats-officedocument.oleObject"/>
  <Override PartName="/ppt/notesSlides/notesSlide14.xml" ContentType="application/vnd.openxmlformats-officedocument.presentationml.notesSlide+xml"/>
  <Override PartName="/ppt/embeddings/oleObject18.bin" ContentType="application/vnd.openxmlformats-officedocument.oleObject"/>
  <Override PartName="/ppt/notesSlides/notesSlide15.xml" ContentType="application/vnd.openxmlformats-officedocument.presentationml.notesSlide+xml"/>
  <Override PartName="/ppt/embeddings/oleObject19.bin" ContentType="application/vnd.openxmlformats-officedocument.oleObject"/>
  <Override PartName="/ppt/notesSlides/notesSlide16.xml" ContentType="application/vnd.openxmlformats-officedocument.presentationml.notesSlide+xml"/>
  <Override PartName="/ppt/embeddings/oleObject20.bin" ContentType="application/vnd.openxmlformats-officedocument.oleObject"/>
  <Override PartName="/ppt/notesSlides/notesSlide17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18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19.xml" ContentType="application/vnd.openxmlformats-officedocument.presentationml.notesSlide+xml"/>
  <Override PartName="/ppt/embeddings/oleObject2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8" r:id="rId1"/>
  </p:sldMasterIdLst>
  <p:notesMasterIdLst>
    <p:notesMasterId r:id="rId26"/>
  </p:notesMasterIdLst>
  <p:sldIdLst>
    <p:sldId id="256" r:id="rId2"/>
    <p:sldId id="261" r:id="rId3"/>
    <p:sldId id="276" r:id="rId4"/>
    <p:sldId id="262" r:id="rId5"/>
    <p:sldId id="281" r:id="rId6"/>
    <p:sldId id="263" r:id="rId7"/>
    <p:sldId id="265" r:id="rId8"/>
    <p:sldId id="264" r:id="rId9"/>
    <p:sldId id="282" r:id="rId10"/>
    <p:sldId id="266" r:id="rId11"/>
    <p:sldId id="267" r:id="rId12"/>
    <p:sldId id="272" r:id="rId13"/>
    <p:sldId id="268" r:id="rId14"/>
    <p:sldId id="289" r:id="rId15"/>
    <p:sldId id="284" r:id="rId16"/>
    <p:sldId id="270" r:id="rId17"/>
    <p:sldId id="277" r:id="rId18"/>
    <p:sldId id="278" r:id="rId19"/>
    <p:sldId id="273" r:id="rId20"/>
    <p:sldId id="274" r:id="rId21"/>
    <p:sldId id="280" r:id="rId22"/>
    <p:sldId id="286" r:id="rId23"/>
    <p:sldId id="287" r:id="rId24"/>
    <p:sldId id="288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5pPr>
    <a:lvl6pPr marL="2286000" algn="l" defTabSz="457200" rtl="0" eaLnBrk="1" latinLnBrk="0" hangingPunct="1"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6pPr>
    <a:lvl7pPr marL="2743200" algn="l" defTabSz="457200" rtl="0" eaLnBrk="1" latinLnBrk="0" hangingPunct="1"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7pPr>
    <a:lvl8pPr marL="3200400" algn="l" defTabSz="457200" rtl="0" eaLnBrk="1" latinLnBrk="0" hangingPunct="1"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8pPr>
    <a:lvl9pPr marL="3657600" algn="l" defTabSz="457200" rtl="0" eaLnBrk="1" latinLnBrk="0" hangingPunct="1"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4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66FD24C1-546D-2747-8289-3FAFF5817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82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482F84-CCC0-E540-94EA-84A173F657CA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1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D74E69-D830-4642-92D0-FCFAE2B511B7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12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3452E-C190-4846-B9E1-6BE7523A1C46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13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A69265-137B-DD4E-8381-912ED5AB00F5}" type="slidenum">
              <a:rPr lang="en-US"/>
              <a:pPr/>
              <a:t>14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646EF6-B625-184D-808A-F7AE4789CF09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16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8EAD9-6462-E64D-A052-C9BB7F6A719F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17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978A5A-3BCF-6744-8536-97B0B5F33B77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18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5003C5-038C-D645-A526-FC9462FAF5B4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19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DCF14-9949-4340-BC7B-F87130FE91C3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20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43B9A6-8A11-E948-A0F5-F95C5044556F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22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37C364-9245-E944-AD66-4A165A9374A0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24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237F9-EDAA-E54D-AA44-B55202B6EB5B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2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DF5DB3-AEC9-1B49-8F00-EC40139304B0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3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1D7627-E3BA-6E44-9A41-2E5942C5081E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4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14B121-3F84-4F4B-8810-6F064029C879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6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206420-9DA1-1B4A-8ECF-14A9992D198B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7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1B7D90-23E2-B44A-A3DD-60CE0C0C0E39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8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4F67FF-C64B-1F45-87F3-ED5943DD83DC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10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BF239-4441-224B-B977-D094EF26450C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11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F55C7-8A12-CF49-9F62-03E2C4CF7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C5424-D18E-694A-9C85-90FF5D639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6F0C5-3E21-094E-A252-7F4D89824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3C8A5-F0D9-B745-B23A-9DF223A33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BDEEB-DC6F-3C47-8CC1-E91E37FB7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1A52B-DFDE-9E4D-9BBA-2F92FB75F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A7C95-D8A6-E14C-9753-70AF3099D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E735A-5D5A-DB44-8A59-CFB4255B0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28780-34E7-A645-8FD5-D75923C07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14A4E-A0C8-3845-BAC2-CD0EBC2B0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63380-9401-304A-B718-D5D17643D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54271-6118-7D4C-8D59-8C710E7A5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fld id="{BAC51111-428E-204A-87C2-8DFADFFD2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0" r:id="rId4"/>
    <p:sldLayoutId id="2147483807" r:id="rId5"/>
    <p:sldLayoutId id="2147483801" r:id="rId6"/>
    <p:sldLayoutId id="2147483808" r:id="rId7"/>
    <p:sldLayoutId id="2147483809" r:id="rId8"/>
    <p:sldLayoutId id="2147483810" r:id="rId9"/>
    <p:sldLayoutId id="2147483802" r:id="rId10"/>
    <p:sldLayoutId id="2147483811" r:id="rId11"/>
    <p:sldLayoutId id="2147483803" r:id="rId12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-109" charset="2"/>
        <a:buChar char=""/>
        <a:defRPr sz="3200" kern="1200">
          <a:solidFill>
            <a:schemeClr val="tx2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-109" charset="2"/>
        <a:buChar char=""/>
        <a:defRPr sz="2800" kern="12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-109" charset="2"/>
        <a:buChar char=""/>
        <a:defRPr sz="2400" kern="12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-109" charset="2"/>
        <a:buChar char=""/>
        <a:defRPr sz="2000" kern="12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-109" charset="2"/>
        <a:buChar char=""/>
        <a:defRPr kern="12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21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22.emf"/><Relationship Id="rId8" Type="http://schemas.openxmlformats.org/officeDocument/2006/relationships/image" Target="../media/image23.jpe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6.jpeg"/><Relationship Id="rId5" Type="http://schemas.openxmlformats.org/officeDocument/2006/relationships/oleObject" Target="../embeddings/oleObject11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2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2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26.jpeg"/><Relationship Id="rId5" Type="http://schemas.openxmlformats.org/officeDocument/2006/relationships/oleObject" Target="../embeddings/oleObject15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3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34.jpeg"/><Relationship Id="rId5" Type="http://schemas.openxmlformats.org/officeDocument/2006/relationships/oleObject" Target="../embeddings/oleObject17.bin"/><Relationship Id="rId6" Type="http://schemas.openxmlformats.org/officeDocument/2006/relationships/image" Target="../media/image3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35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36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37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image" Target="../media/image4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38.e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39.emf"/><Relationship Id="rId8" Type="http://schemas.openxmlformats.org/officeDocument/2006/relationships/oleObject" Target="../embeddings/oleObject23.bin"/><Relationship Id="rId9" Type="http://schemas.openxmlformats.org/officeDocument/2006/relationships/image" Target="../media/image40.emf"/><Relationship Id="rId10" Type="http://schemas.openxmlformats.org/officeDocument/2006/relationships/oleObject" Target="../embeddings/oleObject24.bin"/><Relationship Id="rId11" Type="http://schemas.openxmlformats.org/officeDocument/2006/relationships/image" Target="../media/image41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44.jpeg"/><Relationship Id="rId5" Type="http://schemas.openxmlformats.org/officeDocument/2006/relationships/oleObject" Target="../embeddings/oleObject25.bin"/><Relationship Id="rId6" Type="http://schemas.openxmlformats.org/officeDocument/2006/relationships/image" Target="../media/image42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43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oleObject" Target="../embeddings/oleObject27.bin"/><Relationship Id="rId5" Type="http://schemas.openxmlformats.org/officeDocument/2006/relationships/image" Target="../media/image45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48.jpeg"/><Relationship Id="rId5" Type="http://schemas.openxmlformats.org/officeDocument/2006/relationships/oleObject" Target="../embeddings/oleObject28.bin"/><Relationship Id="rId6" Type="http://schemas.openxmlformats.org/officeDocument/2006/relationships/image" Target="../media/image47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6.emf"/><Relationship Id="rId8" Type="http://schemas.openxmlformats.org/officeDocument/2006/relationships/image" Target="../media/image7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8.emf"/><Relationship Id="rId6" Type="http://schemas.openxmlformats.org/officeDocument/2006/relationships/image" Target="../media/image9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2.emf"/><Relationship Id="rId6" Type="http://schemas.openxmlformats.org/officeDocument/2006/relationships/image" Target="../media/image14.jpeg"/><Relationship Id="rId7" Type="http://schemas.openxmlformats.org/officeDocument/2006/relationships/oleObject" Target="../embeddings/oleObject6.bin"/><Relationship Id="rId8" Type="http://schemas.openxmlformats.org/officeDocument/2006/relationships/image" Target="../media/image1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7.emf"/><Relationship Id="rId6" Type="http://schemas.openxmlformats.org/officeDocument/2006/relationships/image" Target="../media/image18.jpe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oleObject" Target="../embeddings/oleObject8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Current, Resistance, and Electromotive Force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-111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Chapter 25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305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Find the drift velocity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1749" name="Rectangle 3"/>
          <p:cNvSpPr>
            <a:spLocks noChangeArrowheads="1"/>
          </p:cNvSpPr>
          <p:nvPr/>
        </p:nvSpPr>
        <p:spPr bwMode="auto">
          <a:xfrm>
            <a:off x="273050" y="1150938"/>
            <a:ext cx="87185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Given </a:t>
            </a:r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n=8.49 </a:t>
            </a:r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  <a:sym typeface="Symbol" pitchFamily="-109" charset="2"/>
              </a:rPr>
              <a:t>× 10</a:t>
            </a:r>
            <a:r>
              <a:rPr lang="en-US" sz="2400" i="1" baseline="30000">
                <a:latin typeface="Times New Roman" pitchFamily="-109" charset="0"/>
                <a:ea typeface="Times New Roman" pitchFamily="-109" charset="0"/>
                <a:cs typeface="Times New Roman" pitchFamily="-109" charset="0"/>
                <a:sym typeface="Symbol" pitchFamily="-109" charset="2"/>
              </a:rPr>
              <a:t>28 </a:t>
            </a:r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  <a:sym typeface="Symbol" pitchFamily="-109" charset="2"/>
              </a:rPr>
              <a:t>m</a:t>
            </a:r>
            <a:r>
              <a:rPr lang="en-US" sz="2400" i="1" baseline="30000">
                <a:latin typeface="Times New Roman" pitchFamily="-109" charset="0"/>
                <a:ea typeface="Times New Roman" pitchFamily="-109" charset="0"/>
                <a:cs typeface="Times New Roman" pitchFamily="-109" charset="0"/>
                <a:sym typeface="Symbol" pitchFamily="-109" charset="2"/>
              </a:rPr>
              <a:t>-3 </a:t>
            </a:r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  <a:sym typeface="Symbol" pitchFamily="-109" charset="2"/>
              </a:rPr>
              <a:t> </a:t>
            </a:r>
            <a:r>
              <a:rPr lang="en-US" sz="2400">
                <a:sym typeface="Symbol" pitchFamily="-109" charset="2"/>
              </a:rPr>
              <a:t>for copper, what is the drift velocity of electrons in a copper wire with radius </a:t>
            </a:r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  <a:sym typeface="Symbol" pitchFamily="-109" charset="2"/>
              </a:rPr>
              <a:t>r=900μm </a:t>
            </a:r>
            <a:r>
              <a:rPr lang="en-US" sz="2400">
                <a:sym typeface="Symbol" pitchFamily="-109" charset="2"/>
              </a:rPr>
              <a:t>and </a:t>
            </a:r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  <a:sym typeface="Symbol" pitchFamily="-109" charset="2"/>
              </a:rPr>
              <a:t>I =17 mA</a:t>
            </a:r>
            <a:r>
              <a:rPr lang="en-US" sz="2400">
                <a:sym typeface="Symbol" pitchFamily="-109" charset="2"/>
              </a:rPr>
              <a:t>?</a:t>
            </a:r>
            <a:endParaRPr lang="en-US" sz="2400"/>
          </a:p>
        </p:txBody>
      </p:sp>
      <p:graphicFrame>
        <p:nvGraphicFramePr>
          <p:cNvPr id="33796" name="Object 2"/>
          <p:cNvGraphicFramePr>
            <a:graphicFrameLocks noChangeAspect="1"/>
          </p:cNvGraphicFramePr>
          <p:nvPr/>
        </p:nvGraphicFramePr>
        <p:xfrm>
          <a:off x="457200" y="2743200"/>
          <a:ext cx="525780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7" name="Equation" r:id="rId4" imgW="2374900" imgH="812800" progId="">
                  <p:embed/>
                </p:oleObj>
              </mc:Choice>
              <mc:Fallback>
                <p:oleObj name="Equation" r:id="rId4" imgW="2374900" imgH="812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743200"/>
                        <a:ext cx="5257800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457200" y="2133600"/>
          <a:ext cx="1843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8" name="Equation" r:id="rId6" imgW="977900" imgH="165100" progId="Equation.3">
                  <p:embed/>
                </p:oleObj>
              </mc:Choice>
              <mc:Fallback>
                <p:oleObj name="Equation" r:id="rId6" imgW="977900" imgH="165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133600"/>
                        <a:ext cx="18430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2105.jpg"/>
          <p:cNvPicPr>
            <a:picLocks noChangeAspect="1"/>
          </p:cNvPicPr>
          <p:nvPr/>
        </p:nvPicPr>
        <p:blipFill>
          <a:blip r:embed="rId8"/>
          <a:srcRect t="31254" b="3467"/>
          <a:stretch>
            <a:fillRect/>
          </a:stretch>
        </p:blipFill>
        <p:spPr>
          <a:xfrm>
            <a:off x="3810000" y="2133600"/>
            <a:ext cx="4876800" cy="1483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8486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Resistance</a:t>
            </a:r>
          </a:p>
        </p:txBody>
      </p:sp>
      <p:pic>
        <p:nvPicPr>
          <p:cNvPr id="34821" name="Picture 4" descr="25_UnChapSummary03-I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15"/>
          <a:stretch>
            <a:fillRect/>
          </a:stretch>
        </p:blipFill>
        <p:spPr bwMode="auto">
          <a:xfrm>
            <a:off x="4419600" y="1066800"/>
            <a:ext cx="45100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609600" y="1447800"/>
          <a:ext cx="2043113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9" name="Equation" r:id="rId5" imgW="1041400" imgH="774700" progId="Equation.3">
                  <p:embed/>
                </p:oleObj>
              </mc:Choice>
              <mc:Fallback>
                <p:oleObj name="Equation" r:id="rId5" imgW="1041400" imgH="774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47800"/>
                        <a:ext cx="2043113" cy="152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682625" y="5562600"/>
          <a:ext cx="60229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0" name="Equation" r:id="rId7" imgW="2819400" imgH="139700" progId="Equation.3">
                  <p:embed/>
                </p:oleObj>
              </mc:Choice>
              <mc:Fallback>
                <p:oleObj name="Equation" r:id="rId7" imgW="2819400" imgH="139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5562600"/>
                        <a:ext cx="60229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45720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Ohm’s Law</a:t>
            </a: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533400" y="1301750"/>
          <a:ext cx="38862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7" name="Equation" r:id="rId4" imgW="2057400" imgH="1028700" progId="">
                  <p:embed/>
                </p:oleObj>
              </mc:Choice>
              <mc:Fallback>
                <p:oleObj name="Equation" r:id="rId4" imgW="2057400" imgH="10287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01750"/>
                        <a:ext cx="3886200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429000" y="3657600"/>
            <a:ext cx="1905000" cy="685800"/>
            <a:chOff x="3429000" y="3657600"/>
            <a:chExt cx="1905000" cy="685800"/>
          </a:xfrm>
        </p:grpSpPr>
        <p:sp>
          <p:nvSpPr>
            <p:cNvPr id="6" name="Rounded Rectangle 5"/>
            <p:cNvSpPr/>
            <p:nvPr/>
          </p:nvSpPr>
          <p:spPr>
            <a:xfrm>
              <a:off x="3429000" y="3657600"/>
              <a:ext cx="1905000" cy="6858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36867" name="Object 3"/>
            <p:cNvGraphicFramePr>
              <a:graphicFrameLocks noChangeAspect="1"/>
            </p:cNvGraphicFramePr>
            <p:nvPr/>
          </p:nvGraphicFramePr>
          <p:xfrm>
            <a:off x="3581400" y="3733800"/>
            <a:ext cx="155575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28" name="Equation" r:id="rId6" imgW="444500" imgH="127000" progId="Equation.3">
                    <p:embed/>
                  </p:oleObj>
                </mc:Choice>
                <mc:Fallback>
                  <p:oleObj name="Equation" r:id="rId6" imgW="444500" imgH="1270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1400" y="3733800"/>
                          <a:ext cx="1555750" cy="444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05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Resistor</a:t>
            </a:r>
          </a:p>
        </p:txBody>
      </p:sp>
      <p:pic>
        <p:nvPicPr>
          <p:cNvPr id="4" name="Picture 3" descr="2107.jpg"/>
          <p:cNvPicPr>
            <a:picLocks noChangeAspect="1"/>
          </p:cNvPicPr>
          <p:nvPr/>
        </p:nvPicPr>
        <p:blipFill>
          <a:blip r:embed="rId3"/>
          <a:srcRect l="1322" t="2650" r="1898" b="10000"/>
          <a:stretch>
            <a:fillRect/>
          </a:stretch>
        </p:blipFill>
        <p:spPr>
          <a:xfrm>
            <a:off x="1828800" y="1600200"/>
            <a:ext cx="5430035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305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Resistivity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i="1" cap="none" dirty="0" err="1" smtClean="0">
                <a:latin typeface="Times New Roman"/>
                <a:ea typeface="+mj-ea"/>
                <a:cs typeface="Times New Roman"/>
              </a:rPr>
              <a:t>ρ</a:t>
            </a:r>
            <a:r>
              <a:rPr lang="en-US" dirty="0" smtClean="0">
                <a:ea typeface="+mj-ea"/>
                <a:cs typeface="+mj-cs"/>
              </a:rPr>
              <a:t> and</a:t>
            </a:r>
            <a:r>
              <a:rPr lang="en-US" dirty="0" smtClean="0">
                <a:latin typeface="Arial" pitchFamily="-111" charset="0"/>
                <a:ea typeface="+mj-ea"/>
                <a:cs typeface="+mj-cs"/>
              </a:rPr>
              <a:t> </a:t>
            </a:r>
            <a:r>
              <a:rPr lang="en-US" dirty="0" smtClean="0">
                <a:ea typeface="+mj-ea"/>
                <a:cs typeface="+mj-cs"/>
              </a:rPr>
              <a:t>Conductivity </a:t>
            </a:r>
            <a:r>
              <a:rPr lang="en-US" i="1" cap="none" dirty="0" err="1" smtClean="0">
                <a:latin typeface="Times New Roman"/>
                <a:ea typeface="+mj-ea"/>
                <a:cs typeface="Times New Roman"/>
              </a:rPr>
              <a:t>σ</a:t>
            </a:r>
            <a:endParaRPr lang="en-US" i="1" cap="none" dirty="0">
              <a:latin typeface="Times New Roman"/>
              <a:ea typeface="+mj-ea"/>
              <a:cs typeface="Times New Roman"/>
            </a:endParaRPr>
          </a:p>
        </p:txBody>
      </p:sp>
      <p:pic>
        <p:nvPicPr>
          <p:cNvPr id="40965" name="Picture 5" descr="25_UnChapSummary03-I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15"/>
          <a:stretch>
            <a:fillRect/>
          </a:stretch>
        </p:blipFill>
        <p:spPr bwMode="auto">
          <a:xfrm>
            <a:off x="4419600" y="1905000"/>
            <a:ext cx="45100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381000" y="1143000"/>
          <a:ext cx="5783263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5" imgW="3200400" imgH="1054100" progId="Equation.3">
                  <p:embed/>
                </p:oleObj>
              </mc:Choice>
              <mc:Fallback>
                <p:oleObj name="Equation" r:id="rId5" imgW="3200400" imgH="1054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5783263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080033"/>
              </p:ext>
            </p:extLst>
          </p:nvPr>
        </p:nvGraphicFramePr>
        <p:xfrm>
          <a:off x="381000" y="3124200"/>
          <a:ext cx="2700338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7" imgW="1485900" imgH="1104900" progId="Equation.3">
                  <p:embed/>
                </p:oleObj>
              </mc:Choice>
              <mc:Fallback>
                <p:oleObj name="Equation" r:id="rId7" imgW="1485900" imgH="1104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124200"/>
                        <a:ext cx="2700338" cy="200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01005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Resistivity</a:t>
            </a:r>
            <a:endParaRPr lang="en-US" dirty="0"/>
          </a:p>
        </p:txBody>
      </p:sp>
      <p:pic>
        <p:nvPicPr>
          <p:cNvPr id="43011" name="Picture 2" descr="21T0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EFEFCF"/>
              </a:clrFrom>
              <a:clrTo>
                <a:srgbClr val="EFEFCF">
                  <a:alpha val="0"/>
                </a:srgbClr>
              </a:clrTo>
            </a:clrChange>
          </a:blip>
          <a:srcRect l="958" t="11922" r="49879" b="15005"/>
          <a:stretch>
            <a:fillRect/>
          </a:stretch>
        </p:blipFill>
        <p:spPr bwMode="auto">
          <a:xfrm>
            <a:off x="2362200" y="1143000"/>
            <a:ext cx="3962400" cy="54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9154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Which has the higher resistance?</a:t>
            </a:r>
          </a:p>
        </p:txBody>
      </p:sp>
      <p:pic>
        <p:nvPicPr>
          <p:cNvPr id="44036" name="Picture 3" descr="CP26_0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725"/>
          <a:stretch>
            <a:fillRect/>
          </a:stretch>
        </p:blipFill>
        <p:spPr bwMode="auto">
          <a:xfrm>
            <a:off x="4191000" y="1716088"/>
            <a:ext cx="47371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381000" y="1524000"/>
          <a:ext cx="2667000" cy="261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1" name="Equation" r:id="rId5" imgW="1244600" imgH="1219200" progId="">
                  <p:embed/>
                </p:oleObj>
              </mc:Choice>
              <mc:Fallback>
                <p:oleObj name="Equation" r:id="rId5" imgW="1244600" imgH="1219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0"/>
                        <a:ext cx="2667000" cy="261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ea typeface="+mj-ea"/>
                <a:cs typeface="+mj-cs"/>
              </a:rPr>
              <a:t>Ohmic</a:t>
            </a:r>
            <a:r>
              <a:rPr lang="en-US" dirty="0">
                <a:ea typeface="+mj-ea"/>
                <a:cs typeface="+mj-cs"/>
              </a:rPr>
              <a:t> Material</a:t>
            </a:r>
          </a:p>
        </p:txBody>
      </p:sp>
      <p:graphicFrame>
        <p:nvGraphicFramePr>
          <p:cNvPr id="46082" name="Object 2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838200" y="1600200"/>
          <a:ext cx="4981575" cy="360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9" name="Photo Editor Photo" r:id="rId4" imgW="4505954" imgH="3258005" progId="">
                  <p:embed/>
                </p:oleObj>
              </mc:Choice>
              <mc:Fallback>
                <p:oleObj name="Photo Editor Photo" r:id="rId4" imgW="4505954" imgH="325800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00200"/>
                        <a:ext cx="4981575" cy="360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ea typeface="+mj-ea"/>
                <a:cs typeface="+mj-cs"/>
              </a:rPr>
              <a:t>Nonohmic</a:t>
            </a:r>
            <a:r>
              <a:rPr lang="en-US" dirty="0">
                <a:ea typeface="+mj-ea"/>
                <a:cs typeface="+mj-cs"/>
              </a:rPr>
              <a:t> Material, Graph</a:t>
            </a:r>
          </a:p>
        </p:txBody>
      </p:sp>
      <p:graphicFrame>
        <p:nvGraphicFramePr>
          <p:cNvPr id="48130" name="Object 2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838200" y="1447800"/>
          <a:ext cx="5029200" cy="358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7" name="Photo Editor Photo" r:id="rId4" imgW="4514286" imgH="3219899" progId="">
                  <p:embed/>
                </p:oleObj>
              </mc:Choice>
              <mc:Fallback>
                <p:oleObj name="Photo Editor Photo" r:id="rId4" imgW="4514286" imgH="321989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47800"/>
                        <a:ext cx="5029200" cy="3586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05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Power</a:t>
            </a: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609600" y="2971800"/>
          <a:ext cx="2786063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5" name="Equation" r:id="rId4" imgW="1397000" imgH="635000" progId="">
                  <p:embed/>
                </p:oleObj>
              </mc:Choice>
              <mc:Fallback>
                <p:oleObj name="Equation" r:id="rId4" imgW="1397000" imgH="635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971800"/>
                        <a:ext cx="2786063" cy="126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533400" y="1390650"/>
            <a:ext cx="39830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Power: Energy per unit time</a:t>
            </a:r>
          </a:p>
          <a:p>
            <a:r>
              <a:rPr lang="en-US" sz="2400"/>
              <a:t>Unit: </a:t>
            </a:r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W</a:t>
            </a:r>
            <a:r>
              <a:rPr lang="en-US" sz="2400"/>
              <a:t> (</a:t>
            </a:r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Watt</a:t>
            </a:r>
            <a:r>
              <a:rPr lang="en-US" sz="2400"/>
              <a:t>)</a:t>
            </a:r>
          </a:p>
          <a:p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1W=1J/s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305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Current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00038" y="1449388"/>
            <a:ext cx="74723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Current = Rate of flow of charge </a:t>
            </a:r>
          </a:p>
          <a:p>
            <a:r>
              <a:rPr lang="en-US" sz="2400"/>
              <a:t>Unit: </a:t>
            </a:r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A</a:t>
            </a:r>
            <a:r>
              <a:rPr lang="en-US" sz="2400"/>
              <a:t> (</a:t>
            </a:r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Ampere</a:t>
            </a:r>
            <a:r>
              <a:rPr lang="en-US" sz="2400"/>
              <a:t>)</a:t>
            </a:r>
          </a:p>
          <a:p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1 A = 1C/s 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373063" y="2743200"/>
          <a:ext cx="998537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7" name="Equation" r:id="rId4" imgW="457200" imgH="393700" progId="">
                  <p:embed/>
                </p:oleObj>
              </mc:Choice>
              <mc:Fallback>
                <p:oleObj name="Equation" r:id="rId4" imgW="457200" imgH="3937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2743200"/>
                        <a:ext cx="998537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04800" y="3810000"/>
            <a:ext cx="472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Current flows from high potential to low potential</a:t>
            </a:r>
          </a:p>
        </p:txBody>
      </p:sp>
      <p:pic>
        <p:nvPicPr>
          <p:cNvPr id="17414" name="Picture 5" descr="25_Figure03-I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91"/>
          <a:stretch>
            <a:fillRect/>
          </a:stretch>
        </p:blipFill>
        <p:spPr bwMode="auto">
          <a:xfrm>
            <a:off x="5257800" y="1066800"/>
            <a:ext cx="3810000" cy="513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Example</a:t>
            </a: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385763" y="1379538"/>
          <a:ext cx="5943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5" name="Equation" r:id="rId4" imgW="2590800" imgH="431800" progId="">
                  <p:embed/>
                </p:oleObj>
              </mc:Choice>
              <mc:Fallback>
                <p:oleObj name="Equation" r:id="rId4" imgW="2590800" imgH="431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1379538"/>
                        <a:ext cx="5943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3"/>
          <p:cNvGraphicFramePr>
            <a:graphicFrameLocks noChangeAspect="1"/>
          </p:cNvGraphicFramePr>
          <p:nvPr/>
        </p:nvGraphicFramePr>
        <p:xfrm>
          <a:off x="385763" y="2370138"/>
          <a:ext cx="41910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6" name="Equation" r:id="rId6" imgW="1701800" imgH="419100" progId="">
                  <p:embed/>
                </p:oleObj>
              </mc:Choice>
              <mc:Fallback>
                <p:oleObj name="Equation" r:id="rId6" imgW="1701800" imgH="4191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2370138"/>
                        <a:ext cx="41910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4"/>
          <p:cNvGraphicFramePr>
            <a:graphicFrameLocks noChangeAspect="1"/>
          </p:cNvGraphicFramePr>
          <p:nvPr/>
        </p:nvGraphicFramePr>
        <p:xfrm>
          <a:off x="381000" y="3513138"/>
          <a:ext cx="82343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7" name="Equation" r:id="rId8" imgW="3568700" imgH="203200" progId="">
                  <p:embed/>
                </p:oleObj>
              </mc:Choice>
              <mc:Fallback>
                <p:oleObj name="Equation" r:id="rId8" imgW="3568700" imgH="2032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513138"/>
                        <a:ext cx="82343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385763" y="3894138"/>
          <a:ext cx="4754562" cy="212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8" name="Equation" r:id="rId10" imgW="1930400" imgH="863600" progId="">
                  <p:embed/>
                </p:oleObj>
              </mc:Choice>
              <mc:Fallback>
                <p:oleObj name="Equation" r:id="rId10" imgW="1930400" imgH="8636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3894138"/>
                        <a:ext cx="4754562" cy="212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Kilowatt-hour and Joules</a:t>
            </a:r>
          </a:p>
        </p:txBody>
      </p:sp>
      <p:sp>
        <p:nvSpPr>
          <p:cNvPr id="54275" name="Rectangle 5"/>
          <p:cNvSpPr>
            <a:spLocks noChangeArrowheads="1"/>
          </p:cNvSpPr>
          <p:nvPr/>
        </p:nvSpPr>
        <p:spPr bwMode="auto">
          <a:xfrm>
            <a:off x="304800" y="1549400"/>
            <a:ext cx="3127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Both measure energy</a:t>
            </a:r>
          </a:p>
        </p:txBody>
      </p:sp>
      <p:sp>
        <p:nvSpPr>
          <p:cNvPr id="54276" name="Rectangle 6"/>
          <p:cNvSpPr>
            <a:spLocks noChangeArrowheads="1"/>
          </p:cNvSpPr>
          <p:nvPr/>
        </p:nvSpPr>
        <p:spPr bwMode="auto">
          <a:xfrm>
            <a:off x="304800" y="1935163"/>
            <a:ext cx="8610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1kWh</a:t>
            </a:r>
            <a:r>
              <a:rPr lang="en-US" sz="2400"/>
              <a:t> is the amount of energy dissipated by a 1000 Watts light bulb in one hour.</a:t>
            </a:r>
          </a:p>
          <a:p>
            <a:r>
              <a:rPr lang="en-US" sz="2400"/>
              <a:t>Therefore:</a:t>
            </a:r>
          </a:p>
          <a:p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1kWh = (1000J/s) (3600s)=3.6 </a:t>
            </a:r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  <a:sym typeface="Symbol" pitchFamily="-109" charset="2"/>
              </a:rPr>
              <a:t>× 10</a:t>
            </a:r>
            <a:r>
              <a:rPr lang="en-US" sz="2400" i="1" baseline="30000">
                <a:latin typeface="Times New Roman" pitchFamily="-109" charset="0"/>
                <a:ea typeface="Times New Roman" pitchFamily="-109" charset="0"/>
                <a:cs typeface="Times New Roman" pitchFamily="-109" charset="0"/>
                <a:sym typeface="Symbol" pitchFamily="-109" charset="2"/>
              </a:rPr>
              <a:t>6</a:t>
            </a:r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  <a:sym typeface="Symbol" pitchFamily="-109" charset="2"/>
              </a:rPr>
              <a:t> </a:t>
            </a:r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J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305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Pumping Charges</a:t>
            </a:r>
          </a:p>
        </p:txBody>
      </p:sp>
      <p:pic>
        <p:nvPicPr>
          <p:cNvPr id="19461" name="Picture 3" descr="F27_0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8868"/>
          <a:stretch>
            <a:fillRect/>
          </a:stretch>
        </p:blipFill>
        <p:spPr bwMode="auto">
          <a:xfrm>
            <a:off x="115888" y="1219200"/>
            <a:ext cx="887571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381000" y="3197225"/>
          <a:ext cx="38100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5" name="Equation" r:id="rId5" imgW="2032000" imgH="901700" progId="">
                  <p:embed/>
                </p:oleObj>
              </mc:Choice>
              <mc:Fallback>
                <p:oleObj name="Equation" r:id="rId5" imgW="2032000" imgH="9017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197225"/>
                        <a:ext cx="3810000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4876800"/>
            <a:ext cx="5867400" cy="1447800"/>
            <a:chOff x="228600" y="4876800"/>
            <a:chExt cx="5867400" cy="1447800"/>
          </a:xfrm>
        </p:grpSpPr>
        <p:sp>
          <p:nvSpPr>
            <p:cNvPr id="8" name="Rounded Rectangle 7"/>
            <p:cNvSpPr/>
            <p:nvPr/>
          </p:nvSpPr>
          <p:spPr>
            <a:xfrm>
              <a:off x="228600" y="4876800"/>
              <a:ext cx="5867400" cy="1447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19459" name="Object 3"/>
            <p:cNvGraphicFramePr>
              <a:graphicFrameLocks noChangeAspect="1"/>
            </p:cNvGraphicFramePr>
            <p:nvPr/>
          </p:nvGraphicFramePr>
          <p:xfrm>
            <a:off x="402326" y="4997450"/>
            <a:ext cx="5541274" cy="1174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936" name="Equation" r:id="rId7" imgW="3175000" imgH="673100" progId="Equation.3">
                    <p:embed/>
                  </p:oleObj>
                </mc:Choice>
                <mc:Fallback>
                  <p:oleObj name="Equation" r:id="rId7" imgW="3175000" imgH="6731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326" y="4997450"/>
                          <a:ext cx="5541274" cy="1174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Kirchhoff’s Loop rule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" name="Picture 2" descr="25_Figure21-I.jpg"/>
          <p:cNvPicPr>
            <a:picLocks noChangeAspect="1"/>
          </p:cNvPicPr>
          <p:nvPr/>
        </p:nvPicPr>
        <p:blipFill>
          <a:blip r:embed="rId3"/>
          <a:srcRect b="2733"/>
          <a:stretch>
            <a:fillRect/>
          </a:stretch>
        </p:blipFill>
        <p:spPr>
          <a:xfrm>
            <a:off x="381000" y="2209800"/>
            <a:ext cx="4581525" cy="4129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87350" y="1295400"/>
          <a:ext cx="34988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9" name="Equation" r:id="rId4" imgW="2057400" imgH="444500" progId="Equation.3">
                  <p:embed/>
                </p:oleObj>
              </mc:Choice>
              <mc:Fallback>
                <p:oleObj name="Equation" r:id="rId4" imgW="20574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1295400"/>
                        <a:ext cx="349885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Ideal voltage source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04800" y="147320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ea typeface="ＭＳ Ｐゴシック" pitchFamily="-65" charset="-128"/>
                <a:cs typeface="ＭＳ Ｐゴシック" pitchFamily="-65" charset="-128"/>
              </a:rPr>
              <a:t>In this class, unless stated otherwise, we often assume voltage source is ideal, i.e., battery with no internal resistance </a:t>
            </a:r>
            <a:r>
              <a:rPr lang="en-US" sz="24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(</a:t>
            </a:r>
            <a:r>
              <a:rPr lang="en-US" sz="2400" i="1" dirty="0" err="1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r</a:t>
            </a:r>
            <a:r>
              <a:rPr lang="en-US" sz="2400" i="1" dirty="0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 =0</a:t>
            </a:r>
            <a:r>
              <a:rPr lang="en-US" sz="24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).</a:t>
            </a:r>
          </a:p>
        </p:txBody>
      </p:sp>
      <p:pic>
        <p:nvPicPr>
          <p:cNvPr id="22533" name="Picture 5" descr="F27_0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956"/>
          <a:stretch>
            <a:fillRect/>
          </a:stretch>
        </p:blipFill>
        <p:spPr bwMode="auto">
          <a:xfrm>
            <a:off x="5181600" y="2387600"/>
            <a:ext cx="32004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381000" y="2463800"/>
          <a:ext cx="385762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3" name="Equation" r:id="rId5" imgW="2057400" imgH="812800" progId="Equation.3">
                  <p:embed/>
                </p:oleObj>
              </mc:Choice>
              <mc:Fallback>
                <p:oleObj name="Equation" r:id="rId5" imgW="2057400" imgH="812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463800"/>
                        <a:ext cx="3857625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24632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Total Amount of Charge</a:t>
            </a:r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228600" y="1171575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Suppose a wire carries current </a:t>
            </a:r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I</a:t>
            </a:r>
            <a:r>
              <a:rPr lang="en-US" sz="2400"/>
              <a:t>. Find the total charge passing through the wire in time </a:t>
            </a:r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t</a:t>
            </a:r>
            <a:r>
              <a:rPr lang="en-US" sz="2400"/>
              <a:t>. 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381000" y="2133600"/>
          <a:ext cx="4191000" cy="337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9" name="Equation" r:id="rId4" imgW="1828800" imgH="1473200" progId="">
                  <p:embed/>
                </p:oleObj>
              </mc:Choice>
              <mc:Fallback>
                <p:oleObj name="Equation" r:id="rId4" imgW="1828800" imgH="1473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133600"/>
                        <a:ext cx="4191000" cy="337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34000" y="4495800"/>
            <a:ext cx="1676400" cy="838200"/>
            <a:chOff x="5943600" y="4800600"/>
            <a:chExt cx="1676400" cy="838200"/>
          </a:xfrm>
        </p:grpSpPr>
        <p:sp>
          <p:nvSpPr>
            <p:cNvPr id="7" name="Rounded Rectangle 6"/>
            <p:cNvSpPr/>
            <p:nvPr/>
          </p:nvSpPr>
          <p:spPr>
            <a:xfrm>
              <a:off x="5943600" y="4800600"/>
              <a:ext cx="1676400" cy="8382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19459" name="Object 3"/>
            <p:cNvGraphicFramePr>
              <a:graphicFrameLocks noChangeAspect="1"/>
            </p:cNvGraphicFramePr>
            <p:nvPr/>
          </p:nvGraphicFramePr>
          <p:xfrm>
            <a:off x="6096000" y="4953000"/>
            <a:ext cx="137795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20" name="Equation" r:id="rId6" imgW="393700" imgH="152400" progId="Equation.3">
                    <p:embed/>
                  </p:oleObj>
                </mc:Choice>
                <mc:Fallback>
                  <p:oleObj name="Equation" r:id="rId6" imgW="393700" imgH="1524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0" y="4953000"/>
                          <a:ext cx="1377950" cy="533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9463" name="Picture 8" descr="2101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14"/>
          <a:stretch>
            <a:fillRect/>
          </a:stretch>
        </p:blipFill>
        <p:spPr bwMode="auto">
          <a:xfrm>
            <a:off x="4808538" y="1828800"/>
            <a:ext cx="3878262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Conservation of </a:t>
            </a:r>
            <a:r>
              <a:rPr lang="en-US" dirty="0" smtClean="0">
                <a:ea typeface="+mj-ea"/>
                <a:cs typeface="+mj-cs"/>
              </a:rPr>
              <a:t>charge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(Kirchhoff’s junction rule)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966075"/>
              </p:ext>
            </p:extLst>
          </p:nvPr>
        </p:nvGraphicFramePr>
        <p:xfrm>
          <a:off x="711200" y="1222375"/>
          <a:ext cx="13938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3" name="Equation" r:id="rId4" imgW="520700" imgH="215900" progId="Equation.3">
                  <p:embed/>
                </p:oleObj>
              </mc:Choice>
              <mc:Fallback>
                <p:oleObj name="Equation" r:id="rId4" imgW="520700" imgH="215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1222375"/>
                        <a:ext cx="139382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81000" y="1905000"/>
            <a:ext cx="464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Arrows: Directions of 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POSITIVE</a:t>
            </a:r>
            <a:r>
              <a:rPr lang="en-US" sz="24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charge flow</a:t>
            </a: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457200" y="2971800"/>
            <a:ext cx="4648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We now know that current (in metals) is in fact caused by negatively charged electrons flowing in the </a:t>
            </a:r>
            <a:r>
              <a:rPr lang="en-US" sz="2400">
                <a:solidFill>
                  <a:srgbClr val="FF6600"/>
                </a:solidFill>
              </a:rPr>
              <a:t>opposite </a:t>
            </a:r>
            <a:r>
              <a:rPr lang="en-US" sz="2400"/>
              <a:t>direction.</a:t>
            </a:r>
          </a:p>
        </p:txBody>
      </p:sp>
      <p:pic>
        <p:nvPicPr>
          <p:cNvPr id="7" name="Picture 6" descr="26_Figure07-I.jpg"/>
          <p:cNvPicPr>
            <a:picLocks noChangeAspect="1"/>
          </p:cNvPicPr>
          <p:nvPr/>
        </p:nvPicPr>
        <p:blipFill>
          <a:blip r:embed="rId6"/>
          <a:srcRect b="2909"/>
          <a:stretch>
            <a:fillRect/>
          </a:stretch>
        </p:blipFill>
        <p:spPr>
          <a:xfrm>
            <a:off x="5334000" y="1219200"/>
            <a:ext cx="3733800" cy="5257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Positive or negative charge carriers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3555" name="Picture 2" descr="25_Figure02a-I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89"/>
          <a:stretch>
            <a:fillRect/>
          </a:stretch>
        </p:blipFill>
        <p:spPr bwMode="auto">
          <a:xfrm>
            <a:off x="304800" y="1547813"/>
            <a:ext cx="3657600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25_Figure02b-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74"/>
          <a:stretch>
            <a:fillRect/>
          </a:stretch>
        </p:blipFill>
        <p:spPr bwMode="auto">
          <a:xfrm>
            <a:off x="4648200" y="1524000"/>
            <a:ext cx="39385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305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Current Density</a:t>
            </a:r>
          </a:p>
        </p:txBody>
      </p:sp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219075" y="1328738"/>
            <a:ext cx="533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Current Density: Current per unit area</a:t>
            </a:r>
          </a:p>
          <a:p>
            <a:r>
              <a:rPr lang="en-US" sz="2400"/>
              <a:t>Unit: </a:t>
            </a:r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A/m</a:t>
            </a:r>
            <a:r>
              <a:rPr lang="en-US" sz="2400" i="1" baseline="30000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2</a:t>
            </a:r>
            <a:endParaRPr lang="en-US" sz="2400" i="1">
              <a:latin typeface="Times New Roman" pitchFamily="-109" charset="0"/>
              <a:ea typeface="Times New Roman" pitchFamily="-109" charset="0"/>
              <a:cs typeface="Times New Roman" pitchFamily="-109" charset="0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04800" y="2222500"/>
          <a:ext cx="25908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9" name="Equation" r:id="rId4" imgW="1092200" imgH="393700" progId="">
                  <p:embed/>
                </p:oleObj>
              </mc:Choice>
              <mc:Fallback>
                <p:oleObj name="Equation" r:id="rId4" imgW="1092200" imgH="3937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22500"/>
                        <a:ext cx="25908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2" name="Picture 5" descr="F26_0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1524000"/>
            <a:ext cx="3522663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5562600" y="2743200"/>
            <a:ext cx="5588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500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a</a:t>
            </a:r>
          </a:p>
        </p:txBody>
      </p:sp>
      <p:sp>
        <p:nvSpPr>
          <p:cNvPr id="24584" name="Rectangle 7"/>
          <p:cNvSpPr>
            <a:spLocks noChangeArrowheads="1"/>
          </p:cNvSpPr>
          <p:nvPr/>
        </p:nvSpPr>
        <p:spPr bwMode="auto">
          <a:xfrm>
            <a:off x="8458200" y="2743200"/>
            <a:ext cx="5588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500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b</a:t>
            </a:r>
          </a:p>
        </p:txBody>
      </p:sp>
      <p:graphicFrame>
        <p:nvGraphicFramePr>
          <p:cNvPr id="27656" name="Object 3"/>
          <p:cNvGraphicFramePr>
            <a:graphicFrameLocks noChangeAspect="1"/>
          </p:cNvGraphicFramePr>
          <p:nvPr/>
        </p:nvGraphicFramePr>
        <p:xfrm>
          <a:off x="304800" y="3213100"/>
          <a:ext cx="1831975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0" name="Equation" r:id="rId7" imgW="660400" imgH="901700" progId="">
                  <p:embed/>
                </p:oleObj>
              </mc:Choice>
              <mc:Fallback>
                <p:oleObj name="Equation" r:id="rId7" imgW="660400" imgH="9017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213100"/>
                        <a:ext cx="1831975" cy="250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305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Direction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6627" name="Picture 3" descr="CP26_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3885"/>
          <a:stretch>
            <a:fillRect/>
          </a:stretch>
        </p:blipFill>
        <p:spPr bwMode="auto">
          <a:xfrm>
            <a:off x="3733800" y="1143000"/>
            <a:ext cx="518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914400" y="2286000"/>
            <a:ext cx="203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Left or Right?</a:t>
            </a:r>
          </a:p>
        </p:txBody>
      </p:sp>
      <p:pic>
        <p:nvPicPr>
          <p:cNvPr id="12" name="Picture 11" descr="25_Figure12a-I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67"/>
          <a:stretch>
            <a:fillRect/>
          </a:stretch>
        </p:blipFill>
        <p:spPr bwMode="auto">
          <a:xfrm>
            <a:off x="3810000" y="2057400"/>
            <a:ext cx="51054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28600" y="2971800"/>
          <a:ext cx="3505200" cy="1371600"/>
        </p:xfrm>
        <a:graphic>
          <a:graphicData uri="http://schemas.openxmlformats.org/drawingml/2006/table">
            <a:tbl>
              <a:tblPr/>
              <a:tblGrid>
                <a:gridCol w="1752600"/>
                <a:gridCol w="17526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2286000" y="3886200"/>
            <a:ext cx="903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Right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2286000" y="3429000"/>
            <a:ext cx="903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Right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2286000" y="2971800"/>
            <a:ext cx="903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Right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/>
      <p:bldP spid="31753" grpId="0"/>
      <p:bldP spid="317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305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Drift</a:t>
            </a:r>
            <a:r>
              <a:rPr lang="en-US" dirty="0" smtClean="0">
                <a:ea typeface="+mj-ea"/>
                <a:cs typeface="+mj-cs"/>
              </a:rPr>
              <a:t> Velocity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81000" y="1219200"/>
            <a:ext cx="3263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Closing time at the bar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81000" y="1828800"/>
            <a:ext cx="2325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Drift velocity: </a:t>
            </a:r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v</a:t>
            </a:r>
            <a:r>
              <a:rPr lang="en-US" sz="2400" i="1" baseline="-25000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d</a:t>
            </a:r>
            <a:endParaRPr lang="en-US" sz="2400" i="1">
              <a:latin typeface="Times New Roman" pitchFamily="-109" charset="0"/>
              <a:ea typeface="Times New Roman" pitchFamily="-109" charset="0"/>
              <a:cs typeface="Times New Roman" pitchFamily="-109" charset="0"/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457200" y="2892425"/>
          <a:ext cx="6705600" cy="282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1" name="Equation" r:id="rId4" imgW="2717800" imgH="1143000" progId="">
                  <p:embed/>
                </p:oleObj>
              </mc:Choice>
              <mc:Fallback>
                <p:oleObj name="Equation" r:id="rId4" imgW="2717800" imgH="1143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892425"/>
                        <a:ext cx="6705600" cy="282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8" name="Picture 7" descr="210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262"/>
          <a:stretch>
            <a:fillRect/>
          </a:stretch>
        </p:blipFill>
        <p:spPr bwMode="auto">
          <a:xfrm>
            <a:off x="5257800" y="1203325"/>
            <a:ext cx="35814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Derivation of Drift Velocity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" name="Picture 2" descr="2102.jpg"/>
          <p:cNvPicPr>
            <a:picLocks noChangeAspect="1"/>
          </p:cNvPicPr>
          <p:nvPr/>
        </p:nvPicPr>
        <p:blipFill>
          <a:blip r:embed="rId3"/>
          <a:srcRect b="8661"/>
          <a:stretch>
            <a:fillRect/>
          </a:stretch>
        </p:blipFill>
        <p:spPr>
          <a:xfrm>
            <a:off x="5181600" y="2971800"/>
            <a:ext cx="3709988" cy="2768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381000" y="1371600"/>
          <a:ext cx="7396163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9" name="Equation" r:id="rId4" imgW="3670300" imgH="1663700" progId="Equation.3">
                  <p:embed/>
                </p:oleObj>
              </mc:Choice>
              <mc:Fallback>
                <p:oleObj name="Equation" r:id="rId4" imgW="3670300" imgH="166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71600"/>
                        <a:ext cx="7396163" cy="335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Trek.thmx</Template>
  <TotalTime>2449</TotalTime>
  <Words>318</Words>
  <Application>Microsoft Macintosh PowerPoint</Application>
  <PresentationFormat>On-screen Show (4:3)</PresentationFormat>
  <Paragraphs>73</Paragraphs>
  <Slides>24</Slides>
  <Notes>19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Trek</vt:lpstr>
      <vt:lpstr>Equation</vt:lpstr>
      <vt:lpstr>Microsoft Equation</vt:lpstr>
      <vt:lpstr>Photo Editor Photo</vt:lpstr>
      <vt:lpstr>Current, Resistance, and Electromotive Force</vt:lpstr>
      <vt:lpstr>Current</vt:lpstr>
      <vt:lpstr>Total Amount of Charge</vt:lpstr>
      <vt:lpstr>Conservation of charge (Kirchhoff’s junction rule)</vt:lpstr>
      <vt:lpstr>Positive or negative charge carriers</vt:lpstr>
      <vt:lpstr>Current Density</vt:lpstr>
      <vt:lpstr>Direction</vt:lpstr>
      <vt:lpstr>Drift Velocity</vt:lpstr>
      <vt:lpstr>Derivation of Drift Velocity</vt:lpstr>
      <vt:lpstr>Find the drift velocity</vt:lpstr>
      <vt:lpstr>Resistance</vt:lpstr>
      <vt:lpstr>Ohm’s Law</vt:lpstr>
      <vt:lpstr>Resistor</vt:lpstr>
      <vt:lpstr>Resistivity ρ and Conductivity σ</vt:lpstr>
      <vt:lpstr>Resistivity</vt:lpstr>
      <vt:lpstr>Which has the higher resistance?</vt:lpstr>
      <vt:lpstr>Ohmic Material</vt:lpstr>
      <vt:lpstr>Nonohmic Material, Graph</vt:lpstr>
      <vt:lpstr>Power</vt:lpstr>
      <vt:lpstr>Example</vt:lpstr>
      <vt:lpstr>Kilowatt-hour and Joules</vt:lpstr>
      <vt:lpstr>Pumping Charges</vt:lpstr>
      <vt:lpstr>Kirchhoff’s Loop rule</vt:lpstr>
      <vt:lpstr>Ideal voltage source</vt:lpstr>
    </vt:vector>
  </TitlesOfParts>
  <Company>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272</dc:title>
  <cp:lastModifiedBy>Wilfred Lee</cp:lastModifiedBy>
  <cp:revision>84</cp:revision>
  <dcterms:created xsi:type="dcterms:W3CDTF">2012-02-27T16:47:26Z</dcterms:created>
  <dcterms:modified xsi:type="dcterms:W3CDTF">2015-03-06T18:20:53Z</dcterms:modified>
</cp:coreProperties>
</file>