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4.xml" ContentType="application/vnd.openxmlformats-officedocument.presentationml.notesSlide+xml"/>
  <Override PartName="/ppt/embeddings/oleObject10.bin" ContentType="application/vnd.openxmlformats-officedocument.oleObject"/>
  <Override PartName="/ppt/notesSlides/notesSlide5.xml" ContentType="application/vnd.openxmlformats-officedocument.presentationml.notesSlide+xml"/>
  <Override PartName="/ppt/embeddings/oleObject11.bin" ContentType="application/vnd.openxmlformats-officedocument.oleObject"/>
  <Override PartName="/ppt/notesSlides/notesSlide6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7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8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9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0.xml" ContentType="application/vnd.openxmlformats-officedocument.presentationml.notesSlide+xml"/>
  <Override PartName="/ppt/embeddings/oleObject37.bin" ContentType="application/vnd.openxmlformats-officedocument.oleObject"/>
  <Override PartName="/ppt/notesSlides/notesSlide11.xml" ContentType="application/vnd.openxmlformats-officedocument.presentationml.notesSlide+xml"/>
  <Override PartName="/ppt/embeddings/oleObject38.bin" ContentType="application/vnd.openxmlformats-officedocument.oleObject"/>
  <Override PartName="/ppt/notesSlides/notesSlide12.xml" ContentType="application/vnd.openxmlformats-officedocument.presentationml.notesSlide+xml"/>
  <Override PartName="/ppt/embeddings/oleObject39.bin" ContentType="application/vnd.openxmlformats-officedocument.oleObject"/>
  <Override PartName="/ppt/notesSlides/notesSlide13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14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Microsoft_Equation1.bin" ContentType="application/vnd.openxmlformats-officedocument.oleObject"/>
  <Override PartName="/ppt/notesSlides/notesSlide15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16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7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18.xml" ContentType="application/vnd.openxmlformats-officedocument.presentationml.notesSlide+xml"/>
  <Override PartName="/ppt/embeddings/oleObject51.bin" ContentType="application/vnd.openxmlformats-officedocument.oleObject"/>
  <Override PartName="/ppt/notesSlides/notesSlide19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20.xml" ContentType="application/vnd.openxmlformats-officedocument.presentationml.notesSlide+xml"/>
  <Override PartName="/ppt/embeddings/oleObject55.bin" ContentType="application/vnd.openxmlformats-officedocument.oleObject"/>
  <Override PartName="/ppt/notesSlides/notesSlide21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22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notesSlides/notesSlide23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100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3" r:id="rId1"/>
  </p:sldMasterIdLst>
  <p:notesMasterIdLst>
    <p:notesMasterId r:id="rId50"/>
  </p:notes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305" r:id="rId10"/>
    <p:sldId id="320" r:id="rId11"/>
    <p:sldId id="321" r:id="rId12"/>
    <p:sldId id="322" r:id="rId13"/>
    <p:sldId id="269" r:id="rId14"/>
    <p:sldId id="279" r:id="rId15"/>
    <p:sldId id="308" r:id="rId16"/>
    <p:sldId id="285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309" r:id="rId25"/>
    <p:sldId id="304" r:id="rId26"/>
    <p:sldId id="286" r:id="rId27"/>
    <p:sldId id="287" r:id="rId28"/>
    <p:sldId id="288" r:id="rId29"/>
    <p:sldId id="323" r:id="rId30"/>
    <p:sldId id="324" r:id="rId31"/>
    <p:sldId id="313" r:id="rId32"/>
    <p:sldId id="314" r:id="rId33"/>
    <p:sldId id="318" r:id="rId34"/>
    <p:sldId id="317" r:id="rId35"/>
    <p:sldId id="316" r:id="rId36"/>
    <p:sldId id="319" r:id="rId37"/>
    <p:sldId id="289" r:id="rId38"/>
    <p:sldId id="310" r:id="rId39"/>
    <p:sldId id="325" r:id="rId40"/>
    <p:sldId id="326" r:id="rId41"/>
    <p:sldId id="327" r:id="rId42"/>
    <p:sldId id="328" r:id="rId43"/>
    <p:sldId id="292" r:id="rId44"/>
    <p:sldId id="300" r:id="rId45"/>
    <p:sldId id="329" r:id="rId46"/>
    <p:sldId id="293" r:id="rId47"/>
    <p:sldId id="294" r:id="rId48"/>
    <p:sldId id="330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8" Type="http://schemas.openxmlformats.org/officeDocument/2006/relationships/image" Target="../media/image76.emf"/><Relationship Id="rId9" Type="http://schemas.openxmlformats.org/officeDocument/2006/relationships/image" Target="../media/image77.emf"/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1" Type="http://schemas.openxmlformats.org/officeDocument/2006/relationships/image" Target="../media/image86.emf"/><Relationship Id="rId2" Type="http://schemas.openxmlformats.org/officeDocument/2006/relationships/image" Target="../media/image87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emf"/><Relationship Id="rId1" Type="http://schemas.openxmlformats.org/officeDocument/2006/relationships/image" Target="../media/image90.emf"/><Relationship Id="rId2" Type="http://schemas.openxmlformats.org/officeDocument/2006/relationships/image" Target="../media/image91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4" Type="http://schemas.openxmlformats.org/officeDocument/2006/relationships/image" Target="../media/image97.emf"/><Relationship Id="rId1" Type="http://schemas.openxmlformats.org/officeDocument/2006/relationships/image" Target="../media/image94.emf"/><Relationship Id="rId2" Type="http://schemas.openxmlformats.org/officeDocument/2006/relationships/image" Target="../media/image95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Relationship Id="rId2" Type="http://schemas.openxmlformats.org/officeDocument/2006/relationships/image" Target="../media/image10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Relationship Id="rId2" Type="http://schemas.openxmlformats.org/officeDocument/2006/relationships/image" Target="../media/image105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4" Type="http://schemas.openxmlformats.org/officeDocument/2006/relationships/image" Target="../media/image109.emf"/><Relationship Id="rId5" Type="http://schemas.openxmlformats.org/officeDocument/2006/relationships/image" Target="../media/image110.emf"/><Relationship Id="rId6" Type="http://schemas.openxmlformats.org/officeDocument/2006/relationships/image" Target="../media/image111.emf"/><Relationship Id="rId7" Type="http://schemas.openxmlformats.org/officeDocument/2006/relationships/image" Target="../media/image112.emf"/><Relationship Id="rId8" Type="http://schemas.openxmlformats.org/officeDocument/2006/relationships/image" Target="../media/image113.emf"/><Relationship Id="rId9" Type="http://schemas.openxmlformats.org/officeDocument/2006/relationships/image" Target="../media/image114.emf"/><Relationship Id="rId1" Type="http://schemas.openxmlformats.org/officeDocument/2006/relationships/image" Target="../media/image106.emf"/><Relationship Id="rId2" Type="http://schemas.openxmlformats.org/officeDocument/2006/relationships/image" Target="../media/image10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Relationship Id="rId2" Type="http://schemas.openxmlformats.org/officeDocument/2006/relationships/image" Target="../media/image1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5E628F-47FA-3849-8C29-2D570CB593CC}" type="datetime1">
              <a:rPr lang="en-US"/>
              <a:pPr>
                <a:defRPr/>
              </a:pPr>
              <a:t>2/27/15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946735-EC13-4242-B67A-9648988FD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1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BCFFE-3E2C-E24D-8D46-11B25C8FC6E5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FAFA1F-5D4A-E24C-B564-10B85737C58F}" type="slidenum">
              <a:rPr lang="en-US">
                <a:latin typeface="Goudy Old Style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latin typeface="Goudy Old Style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Goudy Old Styl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38DB3A-35D4-AA4F-AE70-6AEE2496E8B0}" type="slidenum">
              <a:rPr lang="en-US">
                <a:latin typeface="Goudy Old Style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>
              <a:latin typeface="Goudy Old Style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Goudy Old Styl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1252DB-B93A-FA4E-ACE6-D3B8E4FB047E}" type="slidenum">
              <a:rPr lang="en-US">
                <a:latin typeface="Goudy Old Style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latin typeface="Goudy Old Style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Goudy Old Styl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52FD1-B47D-614D-B461-93DD86A4C718}" type="slidenum">
              <a:rPr lang="en-US">
                <a:latin typeface="Goudy Old Style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>
              <a:latin typeface="Goudy Old Style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Goudy Old Styl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8D1142-3311-8D4B-BAA8-BAB73DDAD6B0}" type="slidenum">
              <a:rPr lang="en-US">
                <a:latin typeface="Goudy Old Style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latin typeface="Goudy Old Style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Goudy Old Styl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D48D03-6874-5547-B686-D18124C3304D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60885-441F-4247-9BAA-ABCD713BBED3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C7E39-1C37-574C-A024-470A9C06C1A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06CCC-8096-4B49-B4D6-94D82971C024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3E218-24DD-734F-AAA1-68AAC557228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DF244-1567-E640-9D0F-9F77AB9CF249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A2CBAB-8D86-DF4E-B917-603A23646FE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9EE2-0629-5243-AEA7-232911A10BEA}" type="slidenum">
              <a:rPr lang="en-US"/>
              <a:pPr/>
              <a:t>29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5D738-50A2-FF4E-A9A4-002AC83C4271}" type="slidenum">
              <a:rPr lang="en-US"/>
              <a:pPr/>
              <a:t>30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CEE36-0E3B-2F4B-82A6-0F5665F041BE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7EAE9-491E-284C-B08C-033C62345C9A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E5CDA3-C737-D44F-A642-46C6590F073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C8890-805B-274D-A453-06508765068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39ECC-7FC3-7745-9182-55367D90B549}" type="slidenum">
              <a:rPr lang="en-US"/>
              <a:pPr/>
              <a:t>48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F5F091-2AC4-5147-A1CF-C2CD9A3D0D5F}" type="slidenum">
              <a:rPr lang="en-US">
                <a:latin typeface="Goudy Old Style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latin typeface="Goudy Old Style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Goudy Old Styl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DEB630-76F8-234E-B61B-37521FBFE799}" type="slidenum">
              <a:rPr lang="en-US">
                <a:latin typeface="Goudy Old Style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latin typeface="Goudy Old Style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Goudy Old Styl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FF934E-2A46-814A-84EA-F01452E40DE9}" type="slidenum">
              <a:rPr lang="en-US">
                <a:latin typeface="Goudy Old Style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latin typeface="Goudy Old Style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Goudy Old Styl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D880D-30EA-6E48-84BC-88C965EF6D33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828FD-E7E4-584A-995F-D5202F42950C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9C241-54ED-8948-9A99-70F3BF92C41C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6044E-6B44-1A45-8056-6A40C0EBC7C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8DCA9C4-E3FD-3146-ABDF-9594AC0A8851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374548D-DAD4-134E-BF22-07A00DCFFC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B7231-BF0D-FD47-976C-D50D3711B527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6DCA-9C8F-1947-9E63-5E60417E6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B7231-BF0D-FD47-976C-D50D3711B527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6DCA-9C8F-1947-9E63-5E60417E6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FA7E0-C0CB-F24A-AF86-954A99FD14F9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8CA35-6CE4-9B4A-AF1D-0E79BC8E2F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86DAA-2E5B-B14B-AF0B-DD80D5D284FE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4877A-E788-E949-81CE-6E46596B4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845BE-0FAD-B44F-933F-FD8D5D8FB46D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D92E2-9881-F843-BB25-A0F6E838CB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A8035-C683-E248-9C9C-54F058FF8AAE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60277-2352-FD46-BC0F-7D07ECD3CC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B7231-BF0D-FD47-976C-D50D3711B527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6DCA-9C8F-1947-9E63-5E60417E6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B7231-BF0D-FD47-976C-D50D3711B527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6DCA-9C8F-1947-9E63-5E60417E6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B7231-BF0D-FD47-976C-D50D3711B527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6DCA-9C8F-1947-9E63-5E60417E6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F6BBD-AE7A-FE42-8503-952FBE84B330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47033-2AA0-F640-B6CE-E4EFE52C02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FDDA0-CF2D-D740-A0C3-AB1CDB7F9FB6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30536-5F24-D646-A7A7-8D8D69A56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CAA40-E279-1045-9E35-EED1B8F6221A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D41A-5D67-5040-957B-E2A45713AE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fld id="{CFFB7231-BF0D-FD47-976C-D50D3711B527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13826DCA-9C8F-1947-9E63-5E60417E6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A7C019-EB83-F144-9B9E-F0C73708F856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CD482-2224-5340-85A0-925099287A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B7231-BF0D-FD47-976C-D50D3711B527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6DCA-9C8F-1947-9E63-5E60417E6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B7231-BF0D-FD47-976C-D50D3711B527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6DCA-9C8F-1947-9E63-5E60417E6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DECD7-1198-764C-BDB0-C62ED10B97D6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5BA88-E80B-144A-B127-B5FC081372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1C874-7721-8341-B01B-0841D9623DBA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64FFA-A77D-B04A-BF70-245040E9E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B7231-BF0D-FD47-976C-D50D3711B527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6DCA-9C8F-1947-9E63-5E60417E6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CFFB7231-BF0D-FD47-976C-D50D3711B527}" type="datetime1">
              <a:rPr lang="en-US" smtClean="0"/>
              <a:pPr>
                <a:defRPr/>
              </a:pPr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>
              <a:defRPr/>
            </a:pPr>
            <a:fld id="{13826DCA-9C8F-1947-9E63-5E60417E6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40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4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4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5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5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44.bin"/><Relationship Id="rId9" Type="http://schemas.openxmlformats.org/officeDocument/2006/relationships/image" Target="../media/image56.emf"/><Relationship Id="rId10" Type="http://schemas.openxmlformats.org/officeDocument/2006/relationships/oleObject" Target="../embeddings/Microsoft_Equation1.bin"/><Relationship Id="rId11" Type="http://schemas.openxmlformats.org/officeDocument/2006/relationships/image" Target="../media/image5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58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59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6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6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6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65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66.e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67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68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emf"/><Relationship Id="rId20" Type="http://schemas.openxmlformats.org/officeDocument/2006/relationships/oleObject" Target="../embeddings/oleObject64.bin"/><Relationship Id="rId21" Type="http://schemas.openxmlformats.org/officeDocument/2006/relationships/image" Target="../media/image77.emf"/><Relationship Id="rId10" Type="http://schemas.openxmlformats.org/officeDocument/2006/relationships/oleObject" Target="../embeddings/oleObject59.bin"/><Relationship Id="rId11" Type="http://schemas.openxmlformats.org/officeDocument/2006/relationships/image" Target="../media/image72.emf"/><Relationship Id="rId12" Type="http://schemas.openxmlformats.org/officeDocument/2006/relationships/oleObject" Target="../embeddings/oleObject60.bin"/><Relationship Id="rId13" Type="http://schemas.openxmlformats.org/officeDocument/2006/relationships/image" Target="../media/image73.emf"/><Relationship Id="rId14" Type="http://schemas.openxmlformats.org/officeDocument/2006/relationships/oleObject" Target="../embeddings/oleObject61.bin"/><Relationship Id="rId15" Type="http://schemas.openxmlformats.org/officeDocument/2006/relationships/image" Target="../media/image74.emf"/><Relationship Id="rId16" Type="http://schemas.openxmlformats.org/officeDocument/2006/relationships/oleObject" Target="../embeddings/oleObject62.bin"/><Relationship Id="rId17" Type="http://schemas.openxmlformats.org/officeDocument/2006/relationships/image" Target="../media/image75.emf"/><Relationship Id="rId18" Type="http://schemas.openxmlformats.org/officeDocument/2006/relationships/oleObject" Target="../embeddings/oleObject63.bin"/><Relationship Id="rId19" Type="http://schemas.openxmlformats.org/officeDocument/2006/relationships/image" Target="../media/image76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69.e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70.emf"/><Relationship Id="rId8" Type="http://schemas.openxmlformats.org/officeDocument/2006/relationships/oleObject" Target="../embeddings/oleObject5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5.emf"/><Relationship Id="rId7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7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79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1.bin"/><Relationship Id="rId12" Type="http://schemas.openxmlformats.org/officeDocument/2006/relationships/image" Target="../media/image85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82.e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83.emf"/><Relationship Id="rId9" Type="http://schemas.openxmlformats.org/officeDocument/2006/relationships/oleObject" Target="../embeddings/oleObject70.bin"/><Relationship Id="rId10" Type="http://schemas.openxmlformats.org/officeDocument/2006/relationships/image" Target="../media/image8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86.e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87.e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88.emf"/><Relationship Id="rId9" Type="http://schemas.openxmlformats.org/officeDocument/2006/relationships/oleObject" Target="../embeddings/oleObject75.bin"/><Relationship Id="rId10" Type="http://schemas.openxmlformats.org/officeDocument/2006/relationships/image" Target="../media/image89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90.e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91.e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92.emf"/><Relationship Id="rId9" Type="http://schemas.openxmlformats.org/officeDocument/2006/relationships/oleObject" Target="../embeddings/oleObject79.bin"/><Relationship Id="rId10" Type="http://schemas.openxmlformats.org/officeDocument/2006/relationships/image" Target="../media/image93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94.e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95.e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96.emf"/><Relationship Id="rId9" Type="http://schemas.openxmlformats.org/officeDocument/2006/relationships/oleObject" Target="../embeddings/oleObject83.bin"/><Relationship Id="rId10" Type="http://schemas.openxmlformats.org/officeDocument/2006/relationships/image" Target="../media/image97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4" Type="http://schemas.openxmlformats.org/officeDocument/2006/relationships/image" Target="../media/image98.e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99.e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100.emf"/><Relationship Id="rId9" Type="http://schemas.openxmlformats.org/officeDocument/2006/relationships/oleObject" Target="../embeddings/oleObject87.bin"/><Relationship Id="rId10" Type="http://schemas.openxmlformats.org/officeDocument/2006/relationships/image" Target="../media/image101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88.bin"/><Relationship Id="rId5" Type="http://schemas.openxmlformats.org/officeDocument/2006/relationships/image" Target="../media/image102.emf"/><Relationship Id="rId6" Type="http://schemas.openxmlformats.org/officeDocument/2006/relationships/oleObject" Target="../embeddings/oleObject89.bin"/><Relationship Id="rId7" Type="http://schemas.openxmlformats.org/officeDocument/2006/relationships/image" Target="../media/image103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4" Type="http://schemas.openxmlformats.org/officeDocument/2006/relationships/image" Target="../media/image104.emf"/><Relationship Id="rId5" Type="http://schemas.openxmlformats.org/officeDocument/2006/relationships/oleObject" Target="../embeddings/oleObject91.bin"/><Relationship Id="rId6" Type="http://schemas.openxmlformats.org/officeDocument/2006/relationships/image" Target="../media/image105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20" Type="http://schemas.openxmlformats.org/officeDocument/2006/relationships/image" Target="../media/image114.emf"/><Relationship Id="rId10" Type="http://schemas.openxmlformats.org/officeDocument/2006/relationships/image" Target="../media/image109.emf"/><Relationship Id="rId11" Type="http://schemas.openxmlformats.org/officeDocument/2006/relationships/oleObject" Target="../embeddings/oleObject96.bin"/><Relationship Id="rId12" Type="http://schemas.openxmlformats.org/officeDocument/2006/relationships/image" Target="../media/image110.emf"/><Relationship Id="rId13" Type="http://schemas.openxmlformats.org/officeDocument/2006/relationships/oleObject" Target="../embeddings/oleObject97.bin"/><Relationship Id="rId14" Type="http://schemas.openxmlformats.org/officeDocument/2006/relationships/image" Target="../media/image111.emf"/><Relationship Id="rId15" Type="http://schemas.openxmlformats.org/officeDocument/2006/relationships/oleObject" Target="../embeddings/oleObject98.bin"/><Relationship Id="rId16" Type="http://schemas.openxmlformats.org/officeDocument/2006/relationships/image" Target="../media/image112.emf"/><Relationship Id="rId17" Type="http://schemas.openxmlformats.org/officeDocument/2006/relationships/oleObject" Target="../embeddings/oleObject99.bin"/><Relationship Id="rId18" Type="http://schemas.openxmlformats.org/officeDocument/2006/relationships/image" Target="../media/image113.emf"/><Relationship Id="rId19" Type="http://schemas.openxmlformats.org/officeDocument/2006/relationships/oleObject" Target="../embeddings/Microsoft_Equation2.bin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92.bin"/><Relationship Id="rId4" Type="http://schemas.openxmlformats.org/officeDocument/2006/relationships/image" Target="../media/image106.e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107.e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10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15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16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17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00.bin"/><Relationship Id="rId5" Type="http://schemas.openxmlformats.org/officeDocument/2006/relationships/image" Target="../media/image121.emf"/><Relationship Id="rId6" Type="http://schemas.openxmlformats.org/officeDocument/2006/relationships/image" Target="../media/image122.png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01.bin"/><Relationship Id="rId5" Type="http://schemas.openxmlformats.org/officeDocument/2006/relationships/image" Target="../media/image124.emf"/><Relationship Id="rId6" Type="http://schemas.openxmlformats.org/officeDocument/2006/relationships/oleObject" Target="../embeddings/oleObject102.bin"/><Relationship Id="rId7" Type="http://schemas.openxmlformats.org/officeDocument/2006/relationships/image" Target="../media/image125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e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6.emf"/><Relationship Id="rId10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</a:t>
            </a:r>
            <a:r>
              <a:rPr lang="en-US" dirty="0" smtClean="0">
                <a:ea typeface="+mj-ea"/>
                <a:cs typeface="+mj-cs"/>
              </a:rPr>
              <a:t>23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Electric Potential &amp; Electric Potential Energy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39762"/>
          </a:xfrm>
        </p:spPr>
        <p:txBody>
          <a:bodyPr/>
          <a:lstStyle/>
          <a:p>
            <a:r>
              <a:rPr lang="en-US" dirty="0" smtClean="0"/>
              <a:t>The meaning of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9116" y="792162"/>
            <a:ext cx="803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oudy Old Style"/>
              </a:rPr>
              <a:t>Work means energy transfer. 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Goudy Old Style"/>
              </a:rPr>
              <a:t> means energy transferred from the electric field to the charge. </a:t>
            </a:r>
            <a:endParaRPr lang="en-US" sz="2400" dirty="0">
              <a:latin typeface="Goudy Old Sty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02840"/>
            <a:ext cx="8035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oudy Old Style"/>
              </a:rPr>
              <a:t>For example, if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E</a:t>
            </a:r>
            <a:r>
              <a:rPr lang="en-US" sz="2400" i="1" dirty="0" smtClean="0">
                <a:latin typeface="Times New Roman"/>
                <a:cs typeface="Times New Roman"/>
              </a:rPr>
              <a:t>=100J,</a:t>
            </a:r>
            <a:r>
              <a:rPr lang="en-US" sz="2400" dirty="0" smtClean="0">
                <a:latin typeface="Goudy Old Style"/>
              </a:rPr>
              <a:t> it means the electric field has transferred </a:t>
            </a:r>
            <a:r>
              <a:rPr lang="en-US" sz="2400" i="1" dirty="0" smtClean="0">
                <a:latin typeface="Times New Roman"/>
                <a:cs typeface="Times New Roman"/>
              </a:rPr>
              <a:t>100J</a:t>
            </a:r>
            <a:r>
              <a:rPr lang="en-US" sz="2400" dirty="0" smtClean="0">
                <a:latin typeface="Goudy Old Style"/>
              </a:rPr>
              <a:t> of energy to the charge. If the charge is moving in free space (with no forces other than the electric force), then the energy gained by the charge becomes its </a:t>
            </a:r>
            <a:r>
              <a:rPr lang="en-US" sz="2400" i="1" dirty="0" smtClean="0">
                <a:latin typeface="Times New Roman"/>
                <a:cs typeface="Times New Roman"/>
              </a:rPr>
              <a:t>KE</a:t>
            </a:r>
            <a:r>
              <a:rPr lang="en-US" sz="2400" dirty="0" smtClean="0">
                <a:latin typeface="Goudy Old Style"/>
              </a:rPr>
              <a:t>. In real life applications, this energy from the electric field is extracted to power your appliances.</a:t>
            </a:r>
            <a:endParaRPr lang="en-US" sz="2400" dirty="0">
              <a:latin typeface="Goudy Old Style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1677" y="5192078"/>
          <a:ext cx="6031523" cy="980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6" name="Equation" r:id="rId3" imgW="3048000" imgH="495300" progId="Equation.3">
                  <p:embed/>
                </p:oleObj>
              </mc:Choice>
              <mc:Fallback>
                <p:oleObj name="Equation" r:id="rId3" imgW="30480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77" y="5192078"/>
                        <a:ext cx="6031523" cy="9801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3581400" y="1184304"/>
            <a:ext cx="1295400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28800" y="1184304"/>
            <a:ext cx="1295400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534400" cy="639762"/>
          </a:xfrm>
        </p:spPr>
        <p:txBody>
          <a:bodyPr/>
          <a:lstStyle/>
          <a:p>
            <a:r>
              <a:rPr lang="en-US" dirty="0" smtClean="0"/>
              <a:t>Work done by other forces: </a:t>
            </a:r>
            <a:r>
              <a:rPr lang="en-US" i="1" cap="none" dirty="0" err="1" smtClean="0">
                <a:latin typeface="Times New Roman"/>
                <a:cs typeface="Times New Roman"/>
              </a:rPr>
              <a:t>W</a:t>
            </a:r>
            <a:r>
              <a:rPr lang="en-US" i="1" cap="none" baseline="-25000" dirty="0" err="1" smtClean="0">
                <a:latin typeface="Times New Roman"/>
                <a:cs typeface="Times New Roman"/>
              </a:rPr>
              <a:t>you</a:t>
            </a:r>
            <a:r>
              <a:rPr lang="en-US" i="1" cap="none" baseline="-25000" dirty="0" smtClean="0">
                <a:latin typeface="Times New Roman"/>
                <a:cs typeface="Times New Roman"/>
              </a:rPr>
              <a:t> </a:t>
            </a:r>
            <a:endParaRPr lang="en-US" i="1" cap="none" baseline="-25000" dirty="0">
              <a:latin typeface="+mn-lt"/>
              <a:cs typeface="Times New Roman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914400" y="803304"/>
            <a:ext cx="685800" cy="609600"/>
          </a:xfrm>
          <a:prstGeom prst="mathMultiply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6400800" y="803304"/>
            <a:ext cx="685800" cy="609600"/>
          </a:xfrm>
          <a:prstGeom prst="mathMultiply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6422" y="1228238"/>
            <a:ext cx="40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A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2834" y="1228238"/>
            <a:ext cx="41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B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24200" y="955704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q</a:t>
            </a:r>
            <a:endParaRPr lang="en-US" sz="23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362200" y="650904"/>
          <a:ext cx="40005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1" name="Equation" r:id="rId3" imgW="190500" imgH="203200" progId="Equation.3">
                  <p:embed/>
                </p:oleObj>
              </mc:Choice>
              <mc:Fallback>
                <p:oleObj name="Equation" r:id="rId3" imgW="190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50904"/>
                        <a:ext cx="400050" cy="426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3" name="Object 3"/>
          <p:cNvGraphicFramePr>
            <a:graphicFrameLocks noChangeAspect="1"/>
          </p:cNvGraphicFramePr>
          <p:nvPr/>
        </p:nvGraphicFramePr>
        <p:xfrm>
          <a:off x="3971925" y="623917"/>
          <a:ext cx="5334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2" name="Equation" r:id="rId5" imgW="254000" imgH="228600" progId="Equation.3">
                  <p:embed/>
                </p:oleObj>
              </mc:Choice>
              <mc:Fallback>
                <p:oleObj name="Equation" r:id="rId5" imgW="2540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623917"/>
                        <a:ext cx="5334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7"/>
          <p:cNvGrpSpPr/>
          <p:nvPr/>
        </p:nvGrpSpPr>
        <p:grpSpPr>
          <a:xfrm>
            <a:off x="609600" y="1655835"/>
            <a:ext cx="1837190" cy="553965"/>
            <a:chOff x="2887210" y="3539123"/>
            <a:chExt cx="1837190" cy="553965"/>
          </a:xfrm>
        </p:grpSpPr>
        <p:sp>
          <p:nvSpPr>
            <p:cNvPr id="17" name="Rounded Rectangle 16"/>
            <p:cNvSpPr/>
            <p:nvPr/>
          </p:nvSpPr>
          <p:spPr>
            <a:xfrm>
              <a:off x="2887210" y="3539123"/>
              <a:ext cx="1837190" cy="553965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3001963" y="3657600"/>
            <a:ext cx="1524000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63" name="Equation" r:id="rId7" imgW="850900" imgH="177800" progId="Equation.3">
                    <p:embed/>
                  </p:oleObj>
                </mc:Choice>
                <mc:Fallback>
                  <p:oleObj name="Equation" r:id="rId7" imgW="850900" imgH="177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1963" y="3657600"/>
                          <a:ext cx="1524000" cy="319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63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355177"/>
              </p:ext>
            </p:extLst>
          </p:nvPr>
        </p:nvGraphicFramePr>
        <p:xfrm>
          <a:off x="457200" y="3048000"/>
          <a:ext cx="8469313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4" name="Equation" r:id="rId9" imgW="4648200" imgH="1524000" progId="Equation.3">
                  <p:embed/>
                </p:oleObj>
              </mc:Choice>
              <mc:Fallback>
                <p:oleObj name="Equation" r:id="rId9" imgW="4648200" imgH="1524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8469313" cy="277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5635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1650" y="1141413"/>
          <a:ext cx="8120063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4" name="Equation" r:id="rId3" imgW="3810000" imgH="1574800" progId="Equation.3">
                  <p:embed/>
                </p:oleObj>
              </mc:Choice>
              <mc:Fallback>
                <p:oleObj name="Equation" r:id="rId3" imgW="3810000" imgH="1574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141413"/>
                        <a:ext cx="8120063" cy="335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52400"/>
            <a:ext cx="77724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Final velocity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1751" name="Rectangle 24"/>
          <p:cNvSpPr>
            <a:spLocks noChangeArrowheads="1"/>
          </p:cNvSpPr>
          <p:nvPr/>
        </p:nvSpPr>
        <p:spPr bwMode="auto">
          <a:xfrm>
            <a:off x="457200" y="9906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Find the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final velocity</a:t>
            </a:r>
            <a:r>
              <a:rPr lang="en-US" sz="2400" dirty="0">
                <a:latin typeface="Goudy Old Style"/>
              </a:rPr>
              <a:t> of a charge of </a:t>
            </a:r>
            <a:r>
              <a:rPr lang="en-US" sz="2400" i="1" dirty="0">
                <a:latin typeface="Goudy Old Style"/>
              </a:rPr>
              <a:t>2</a:t>
            </a:r>
            <a:r>
              <a:rPr lang="en-US" sz="2400" i="1" dirty="0">
                <a:latin typeface="Symbol" charset="2"/>
                <a:sym typeface="Symbol" charset="2"/>
              </a:rPr>
              <a:t>μ</a:t>
            </a:r>
            <a:r>
              <a:rPr lang="en-US" sz="2400" i="1" dirty="0">
                <a:latin typeface="Goudy Old Style"/>
              </a:rPr>
              <a:t>C</a:t>
            </a:r>
            <a:r>
              <a:rPr lang="en-US" sz="2400" dirty="0">
                <a:latin typeface="Goudy Old Style"/>
              </a:rPr>
              <a:t> and </a:t>
            </a:r>
            <a:r>
              <a:rPr lang="en-US" sz="2400" i="1" dirty="0" err="1">
                <a:latin typeface="Times New Roman"/>
                <a:cs typeface="Times New Roman"/>
              </a:rPr>
              <a:t>m</a:t>
            </a:r>
            <a:r>
              <a:rPr lang="en-US" sz="2400" i="1" dirty="0">
                <a:latin typeface="Times New Roman"/>
                <a:cs typeface="Times New Roman"/>
              </a:rPr>
              <a:t> = 1g </a:t>
            </a:r>
            <a:r>
              <a:rPr lang="en-US" sz="2400" dirty="0">
                <a:latin typeface="Goudy Old Style"/>
              </a:rPr>
              <a:t>released at rest from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 dirty="0">
                <a:latin typeface="Goudy Old Style"/>
              </a:rPr>
              <a:t> to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dirty="0">
                <a:latin typeface="Goudy Old Style"/>
              </a:rPr>
              <a:t>.</a:t>
            </a: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533400" y="1963738"/>
          <a:ext cx="592455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" name="Equation" r:id="rId4" imgW="3111500" imgH="622300" progId="Equation.3">
                  <p:embed/>
                </p:oleObj>
              </mc:Choice>
              <mc:Fallback>
                <p:oleObj name="Equation" r:id="rId4" imgW="3111500" imgH="622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63738"/>
                        <a:ext cx="5924550" cy="1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2" name="Group 29"/>
          <p:cNvGrpSpPr>
            <a:grpSpLocks/>
          </p:cNvGrpSpPr>
          <p:nvPr/>
        </p:nvGrpSpPr>
        <p:grpSpPr bwMode="auto">
          <a:xfrm>
            <a:off x="4637088" y="2667000"/>
            <a:ext cx="3643312" cy="2857500"/>
            <a:chOff x="0" y="4000500"/>
            <a:chExt cx="3643313" cy="2857500"/>
          </a:xfrm>
        </p:grpSpPr>
        <p:grpSp>
          <p:nvGrpSpPr>
            <p:cNvPr id="31753" name="Group 3"/>
            <p:cNvGrpSpPr>
              <a:grpSpLocks/>
            </p:cNvGrpSpPr>
            <p:nvPr/>
          </p:nvGrpSpPr>
          <p:grpSpPr bwMode="auto">
            <a:xfrm>
              <a:off x="0" y="4000500"/>
              <a:ext cx="3643313" cy="2857500"/>
              <a:chOff x="48" y="2424"/>
              <a:chExt cx="2295" cy="1800"/>
            </a:xfrm>
          </p:grpSpPr>
          <p:sp>
            <p:nvSpPr>
              <p:cNvPr id="200708" name="Oval 4"/>
              <p:cNvSpPr>
                <a:spLocks noChangeArrowheads="1"/>
              </p:cNvSpPr>
              <p:nvPr/>
            </p:nvSpPr>
            <p:spPr bwMode="auto">
              <a:xfrm>
                <a:off x="528" y="3786"/>
                <a:ext cx="144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757" name="Line 5"/>
              <p:cNvSpPr>
                <a:spLocks noChangeShapeType="1"/>
              </p:cNvSpPr>
              <p:nvPr/>
            </p:nvSpPr>
            <p:spPr bwMode="auto">
              <a:xfrm flipV="1">
                <a:off x="597" y="2514"/>
                <a:ext cx="0" cy="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1758" name="Line 6"/>
              <p:cNvSpPr>
                <a:spLocks noChangeShapeType="1"/>
              </p:cNvSpPr>
              <p:nvPr/>
            </p:nvSpPr>
            <p:spPr bwMode="auto">
              <a:xfrm>
                <a:off x="597" y="2919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1759" name="Line 7"/>
              <p:cNvSpPr>
                <a:spLocks noChangeShapeType="1"/>
              </p:cNvSpPr>
              <p:nvPr/>
            </p:nvSpPr>
            <p:spPr bwMode="auto">
              <a:xfrm>
                <a:off x="597" y="3927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1760" name="Line 8"/>
              <p:cNvSpPr>
                <a:spLocks noChangeShapeType="1"/>
              </p:cNvSpPr>
              <p:nvPr/>
            </p:nvSpPr>
            <p:spPr bwMode="auto">
              <a:xfrm>
                <a:off x="309" y="3864"/>
                <a:ext cx="2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1761" name="Line 9"/>
              <p:cNvSpPr>
                <a:spLocks noChangeShapeType="1"/>
              </p:cNvSpPr>
              <p:nvPr/>
            </p:nvSpPr>
            <p:spPr bwMode="auto">
              <a:xfrm>
                <a:off x="678" y="385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1762" name="Oval 10"/>
              <p:cNvSpPr>
                <a:spLocks noChangeArrowheads="1"/>
              </p:cNvSpPr>
              <p:nvPr/>
            </p:nvSpPr>
            <p:spPr bwMode="auto">
              <a:xfrm>
                <a:off x="574" y="294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1763" name="Text Box 11"/>
              <p:cNvSpPr txBox="1">
                <a:spLocks noChangeArrowheads="1"/>
              </p:cNvSpPr>
              <p:nvPr/>
            </p:nvSpPr>
            <p:spPr bwMode="auto">
              <a:xfrm>
                <a:off x="1710" y="3815"/>
                <a:ext cx="2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000" i="1">
                    <a:latin typeface="Times New Roman" charset="0"/>
                  </a:rPr>
                  <a:t>q</a:t>
                </a:r>
                <a:r>
                  <a:rPr lang="de-DE" sz="2000" baseline="-25000">
                    <a:latin typeface="Times New Roman" charset="0"/>
                  </a:rPr>
                  <a:t>2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31764" name="Text Box 12"/>
              <p:cNvSpPr txBox="1">
                <a:spLocks noChangeArrowheads="1"/>
              </p:cNvSpPr>
              <p:nvPr/>
            </p:nvSpPr>
            <p:spPr bwMode="auto">
              <a:xfrm>
                <a:off x="350" y="3861"/>
                <a:ext cx="2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000" i="1">
                    <a:latin typeface="Times New Roman" charset="0"/>
                  </a:rPr>
                  <a:t>q</a:t>
                </a:r>
                <a:r>
                  <a:rPr lang="de-DE" sz="2000" baseline="-25000">
                    <a:latin typeface="Times New Roman" charset="0"/>
                  </a:rPr>
                  <a:t>1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31765" name="Text Box 13"/>
              <p:cNvSpPr txBox="1">
                <a:spLocks noChangeArrowheads="1"/>
              </p:cNvSpPr>
              <p:nvPr/>
            </p:nvSpPr>
            <p:spPr bwMode="auto">
              <a:xfrm>
                <a:off x="48" y="3162"/>
                <a:ext cx="5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000">
                    <a:latin typeface="Times New Roman" charset="0"/>
                  </a:rPr>
                  <a:t>3.00</a:t>
                </a:r>
                <a:r>
                  <a:rPr lang="de-DE" sz="2000" i="1">
                    <a:latin typeface="Times New Roman" charset="0"/>
                  </a:rPr>
                  <a:t> </a:t>
                </a:r>
                <a:r>
                  <a:rPr lang="de-DE" sz="2000">
                    <a:latin typeface="Times New Roman" charset="0"/>
                  </a:rPr>
                  <a:t>m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31766" name="Text Box 14"/>
              <p:cNvSpPr txBox="1">
                <a:spLocks noChangeArrowheads="1"/>
              </p:cNvSpPr>
              <p:nvPr/>
            </p:nvSpPr>
            <p:spPr bwMode="auto">
              <a:xfrm>
                <a:off x="606" y="2847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Times New Roman" charset="0"/>
                  </a:rPr>
                  <a:t>P</a:t>
                </a:r>
              </a:p>
            </p:txBody>
          </p:sp>
          <p:sp>
            <p:nvSpPr>
              <p:cNvPr id="31767" name="Text Box 15"/>
              <p:cNvSpPr txBox="1">
                <a:spLocks noChangeArrowheads="1"/>
              </p:cNvSpPr>
              <p:nvPr/>
            </p:nvSpPr>
            <p:spPr bwMode="auto">
              <a:xfrm>
                <a:off x="818" y="3864"/>
                <a:ext cx="5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Times New Roman" charset="0"/>
                  </a:rPr>
                  <a:t>4.00</a:t>
                </a:r>
                <a:r>
                  <a:rPr lang="en-US" sz="2000" i="1">
                    <a:latin typeface="Times New Roman" charset="0"/>
                  </a:rPr>
                  <a:t> </a:t>
                </a:r>
                <a:r>
                  <a:rPr lang="en-US" sz="2000">
                    <a:latin typeface="Times New Roman" charset="0"/>
                  </a:rPr>
                  <a:t>m</a:t>
                </a:r>
              </a:p>
            </p:txBody>
          </p:sp>
          <p:sp>
            <p:nvSpPr>
              <p:cNvPr id="31768" name="Text Box 16"/>
              <p:cNvSpPr txBox="1">
                <a:spLocks noChangeArrowheads="1"/>
              </p:cNvSpPr>
              <p:nvPr/>
            </p:nvSpPr>
            <p:spPr bwMode="auto">
              <a:xfrm>
                <a:off x="2156" y="3768"/>
                <a:ext cx="1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31769" name="Text Box 17"/>
              <p:cNvSpPr txBox="1">
                <a:spLocks noChangeArrowheads="1"/>
              </p:cNvSpPr>
              <p:nvPr/>
            </p:nvSpPr>
            <p:spPr bwMode="auto">
              <a:xfrm>
                <a:off x="620" y="2424"/>
                <a:ext cx="1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1">
                    <a:latin typeface="Times New Roman" charset="0"/>
                  </a:rPr>
                  <a:t>y</a:t>
                </a:r>
              </a:p>
            </p:txBody>
          </p:sp>
          <p:sp>
            <p:nvSpPr>
              <p:cNvPr id="200722" name="Oval 18"/>
              <p:cNvSpPr>
                <a:spLocks noChangeArrowheads="1"/>
              </p:cNvSpPr>
              <p:nvPr/>
            </p:nvSpPr>
            <p:spPr bwMode="auto">
              <a:xfrm>
                <a:off x="1590" y="3783"/>
                <a:ext cx="144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773" name="Oval 19"/>
              <p:cNvSpPr>
                <a:spLocks noChangeArrowheads="1"/>
              </p:cNvSpPr>
              <p:nvPr/>
            </p:nvSpPr>
            <p:spPr bwMode="auto">
              <a:xfrm>
                <a:off x="1104" y="3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1774" name="Text Box 20"/>
              <p:cNvSpPr txBox="1">
                <a:spLocks noChangeArrowheads="1"/>
              </p:cNvSpPr>
              <p:nvPr/>
            </p:nvSpPr>
            <p:spPr bwMode="auto">
              <a:xfrm>
                <a:off x="1008" y="360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Times New Roman" charset="0"/>
                  </a:rPr>
                  <a:t>S</a:t>
                </a:r>
              </a:p>
            </p:txBody>
          </p:sp>
        </p:grpSp>
        <p:graphicFrame>
          <p:nvGraphicFramePr>
            <p:cNvPr id="31748" name="Object 4"/>
            <p:cNvGraphicFramePr>
              <a:graphicFrameLocks noChangeAspect="1"/>
            </p:cNvGraphicFramePr>
            <p:nvPr/>
          </p:nvGraphicFramePr>
          <p:xfrm>
            <a:off x="1611313" y="5727700"/>
            <a:ext cx="136842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90" name="Equation" r:id="rId6" imgW="876300" imgH="177800" progId="Equation.3">
                    <p:embed/>
                  </p:oleObj>
                </mc:Choice>
                <mc:Fallback>
                  <p:oleObj name="Equation" r:id="rId6" imgW="876300" imgH="177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1313" y="5727700"/>
                          <a:ext cx="1368425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914400" y="4978400"/>
            <a:ext cx="12700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91" name="Equation" r:id="rId8" imgW="812800" imgH="177800" progId="Equation.3">
                    <p:embed/>
                  </p:oleObj>
                </mc:Choice>
                <mc:Fallback>
                  <p:oleObj name="Equation" r:id="rId8" imgW="812800" imgH="177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978400"/>
                          <a:ext cx="12700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555625" y="3452813"/>
          <a:ext cx="3711575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2" name="Equation" r:id="rId10" imgW="2070100" imgH="850900" progId="Equation.3">
                  <p:embed/>
                </p:oleObj>
              </mc:Choice>
              <mc:Fallback>
                <p:oleObj name="Equation" r:id="rId10" imgW="2070100" imgH="850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3452813"/>
                        <a:ext cx="3711575" cy="152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Energy released by a field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85800" y="2057400"/>
          <a:ext cx="502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" name="Equation" r:id="rId4" imgW="2514600" imgH="177800" progId="Equation.3">
                  <p:embed/>
                </p:oleObj>
              </mc:Choice>
              <mc:Fallback>
                <p:oleObj name="Equation" r:id="rId4" imgW="251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5029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85800" y="990600"/>
          <a:ext cx="6172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4" name="Equation" r:id="rId6" imgW="3187700" imgH="419100" progId="Equation.3">
                  <p:embed/>
                </p:oleObj>
              </mc:Choice>
              <mc:Fallback>
                <p:oleObj name="Equation" r:id="rId6" imgW="31877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6172200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3738" y="2514600"/>
            <a:ext cx="78406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latin typeface="+mn-lt"/>
              </a:rPr>
              <a:t>This is the energy released by the field, which could be used to power electrical appliances. </a:t>
            </a:r>
          </a:p>
          <a:p>
            <a:r>
              <a:rPr lang="en-US" sz="2500" dirty="0">
                <a:latin typeface="+mn-lt"/>
              </a:rPr>
              <a:t>In other words, energy can be extracted from a field when a charge moves from high potential to low potential.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05200" y="1547813"/>
            <a:ext cx="1447800" cy="661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1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Potential at Infinity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5846" name="TextBox 2"/>
          <p:cNvSpPr txBox="1">
            <a:spLocks noChangeArrowheads="1"/>
          </p:cNvSpPr>
          <p:nvPr/>
        </p:nvSpPr>
        <p:spPr bwMode="auto">
          <a:xfrm>
            <a:off x="533400" y="838200"/>
            <a:ext cx="8153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latin typeface="Goudy Old Style"/>
              </a:rPr>
              <a:t>By convention, the electric potential at infinity is set to zero: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657600" y="1700213"/>
          <a:ext cx="1181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1" name="Equation" r:id="rId3" imgW="533400" imgH="177800" progId="Equation.3">
                  <p:embed/>
                </p:oleObj>
              </mc:Choice>
              <mc:Fallback>
                <p:oleObj name="Equation" r:id="rId3" imgW="5334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700213"/>
                        <a:ext cx="1181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533400" y="2438400"/>
            <a:ext cx="8153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latin typeface="Goudy Old Style"/>
              </a:rPr>
              <a:t>Therefore, the change in KE for a charge released from infinity is given by: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676275" y="3536950"/>
          <a:ext cx="5962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2" name="Equation" r:id="rId5" imgW="2692400" imgH="177800" progId="Equation.3">
                  <p:embed/>
                </p:oleObj>
              </mc:Choice>
              <mc:Fallback>
                <p:oleObj name="Equation" r:id="rId5" imgW="26924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536950"/>
                        <a:ext cx="59626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16"/>
          <p:cNvSpPr txBox="1">
            <a:spLocks noChangeArrowheads="1"/>
          </p:cNvSpPr>
          <p:nvPr/>
        </p:nvSpPr>
        <p:spPr bwMode="auto">
          <a:xfrm>
            <a:off x="481013" y="838200"/>
            <a:ext cx="8205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latin typeface="Goudy Old Style"/>
              </a:rPr>
              <a:t>What is the change in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KE</a:t>
            </a:r>
            <a:r>
              <a:rPr lang="en-US" sz="2400" dirty="0">
                <a:latin typeface="Goudy Old Style"/>
              </a:rPr>
              <a:t> of a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3.00μC </a:t>
            </a:r>
            <a:r>
              <a:rPr lang="en-US" sz="2400" dirty="0">
                <a:latin typeface="Goudy Old Style"/>
              </a:rPr>
              <a:t>point charge </a:t>
            </a:r>
            <a:r>
              <a:rPr lang="en-US" sz="2400" dirty="0" err="1">
                <a:latin typeface="Goudy Old Style"/>
              </a:rPr>
              <a:t>movig</a:t>
            </a:r>
            <a:r>
              <a:rPr lang="en-US" sz="2400" dirty="0">
                <a:latin typeface="Goudy Old Style"/>
              </a:rPr>
              <a:t> from infinity to point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 dirty="0">
                <a:latin typeface="Goudy Old Style"/>
              </a:rPr>
              <a:t>?</a:t>
            </a:r>
          </a:p>
        </p:txBody>
      </p:sp>
      <p:sp>
        <p:nvSpPr>
          <p:cNvPr id="31765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848600" cy="6858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  <a:cs typeface="+mj-cs"/>
              </a:rPr>
              <a:t>Point charge potential</a:t>
            </a:r>
          </a:p>
        </p:txBody>
      </p:sp>
      <p:graphicFrame>
        <p:nvGraphicFramePr>
          <p:cNvPr id="144390" name="Object 2"/>
          <p:cNvGraphicFramePr>
            <a:graphicFrameLocks noChangeAspect="1"/>
          </p:cNvGraphicFramePr>
          <p:nvPr/>
        </p:nvGraphicFramePr>
        <p:xfrm>
          <a:off x="631825" y="1885950"/>
          <a:ext cx="596265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" name="Equation" r:id="rId4" imgW="2692400" imgH="647700" progId="Equation.3">
                  <p:embed/>
                </p:oleObj>
              </mc:Choice>
              <mc:Fallback>
                <p:oleObj name="Equation" r:id="rId4" imgW="2692400" imgH="647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885950"/>
                        <a:ext cx="596265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1" name="Group 24"/>
          <p:cNvGrpSpPr>
            <a:grpSpLocks/>
          </p:cNvGrpSpPr>
          <p:nvPr/>
        </p:nvGrpSpPr>
        <p:grpSpPr bwMode="auto">
          <a:xfrm>
            <a:off x="4772025" y="2746375"/>
            <a:ext cx="3644900" cy="2857500"/>
            <a:chOff x="0" y="4000500"/>
            <a:chExt cx="3643316" cy="2857500"/>
          </a:xfrm>
        </p:grpSpPr>
        <p:grpSp>
          <p:nvGrpSpPr>
            <p:cNvPr id="36872" name="Group 3"/>
            <p:cNvGrpSpPr>
              <a:grpSpLocks/>
            </p:cNvGrpSpPr>
            <p:nvPr/>
          </p:nvGrpSpPr>
          <p:grpSpPr bwMode="auto">
            <a:xfrm>
              <a:off x="0" y="4000500"/>
              <a:ext cx="3643316" cy="2857500"/>
              <a:chOff x="48" y="2424"/>
              <a:chExt cx="2295" cy="180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528" y="3786"/>
                <a:ext cx="144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876" name="Line 5"/>
              <p:cNvSpPr>
                <a:spLocks noChangeShapeType="1"/>
              </p:cNvSpPr>
              <p:nvPr/>
            </p:nvSpPr>
            <p:spPr bwMode="auto">
              <a:xfrm flipV="1">
                <a:off x="597" y="2514"/>
                <a:ext cx="0" cy="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6877" name="Line 6"/>
              <p:cNvSpPr>
                <a:spLocks noChangeShapeType="1"/>
              </p:cNvSpPr>
              <p:nvPr/>
            </p:nvSpPr>
            <p:spPr bwMode="auto">
              <a:xfrm>
                <a:off x="597" y="2919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6878" name="Line 7"/>
              <p:cNvSpPr>
                <a:spLocks noChangeShapeType="1"/>
              </p:cNvSpPr>
              <p:nvPr/>
            </p:nvSpPr>
            <p:spPr bwMode="auto">
              <a:xfrm>
                <a:off x="597" y="3927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6879" name="Line 8"/>
              <p:cNvSpPr>
                <a:spLocks noChangeShapeType="1"/>
              </p:cNvSpPr>
              <p:nvPr/>
            </p:nvSpPr>
            <p:spPr bwMode="auto">
              <a:xfrm>
                <a:off x="309" y="3864"/>
                <a:ext cx="2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6880" name="Line 9"/>
              <p:cNvSpPr>
                <a:spLocks noChangeShapeType="1"/>
              </p:cNvSpPr>
              <p:nvPr/>
            </p:nvSpPr>
            <p:spPr bwMode="auto">
              <a:xfrm>
                <a:off x="678" y="385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6881" name="Oval 10"/>
              <p:cNvSpPr>
                <a:spLocks noChangeArrowheads="1"/>
              </p:cNvSpPr>
              <p:nvPr/>
            </p:nvSpPr>
            <p:spPr bwMode="auto">
              <a:xfrm>
                <a:off x="574" y="294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6882" name="Text Box 11"/>
              <p:cNvSpPr txBox="1">
                <a:spLocks noChangeArrowheads="1"/>
              </p:cNvSpPr>
              <p:nvPr/>
            </p:nvSpPr>
            <p:spPr bwMode="auto">
              <a:xfrm>
                <a:off x="1710" y="3815"/>
                <a:ext cx="2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000" i="1">
                    <a:latin typeface="Times New Roman" charset="0"/>
                  </a:rPr>
                  <a:t>q</a:t>
                </a:r>
                <a:r>
                  <a:rPr lang="de-DE" sz="2000" baseline="-25000">
                    <a:latin typeface="Times New Roman" charset="0"/>
                  </a:rPr>
                  <a:t>2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36883" name="Text Box 12"/>
              <p:cNvSpPr txBox="1">
                <a:spLocks noChangeArrowheads="1"/>
              </p:cNvSpPr>
              <p:nvPr/>
            </p:nvSpPr>
            <p:spPr bwMode="auto">
              <a:xfrm>
                <a:off x="350" y="3861"/>
                <a:ext cx="2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000" i="1">
                    <a:latin typeface="Times New Roman" charset="0"/>
                  </a:rPr>
                  <a:t>q</a:t>
                </a:r>
                <a:r>
                  <a:rPr lang="de-DE" sz="2000" baseline="-25000">
                    <a:latin typeface="Times New Roman" charset="0"/>
                  </a:rPr>
                  <a:t>1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36884" name="Text Box 13"/>
              <p:cNvSpPr txBox="1">
                <a:spLocks noChangeArrowheads="1"/>
              </p:cNvSpPr>
              <p:nvPr/>
            </p:nvSpPr>
            <p:spPr bwMode="auto">
              <a:xfrm>
                <a:off x="48" y="3162"/>
                <a:ext cx="5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000">
                    <a:latin typeface="Times New Roman" charset="0"/>
                  </a:rPr>
                  <a:t>3.00</a:t>
                </a:r>
                <a:r>
                  <a:rPr lang="de-DE" sz="2000" i="1">
                    <a:latin typeface="Times New Roman" charset="0"/>
                  </a:rPr>
                  <a:t> </a:t>
                </a:r>
                <a:r>
                  <a:rPr lang="de-DE" sz="2000">
                    <a:latin typeface="Times New Roman" charset="0"/>
                  </a:rPr>
                  <a:t>m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36885" name="Text Box 14"/>
              <p:cNvSpPr txBox="1">
                <a:spLocks noChangeArrowheads="1"/>
              </p:cNvSpPr>
              <p:nvPr/>
            </p:nvSpPr>
            <p:spPr bwMode="auto">
              <a:xfrm>
                <a:off x="606" y="2847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Times New Roman" charset="0"/>
                  </a:rPr>
                  <a:t>P</a:t>
                </a:r>
              </a:p>
            </p:txBody>
          </p:sp>
          <p:sp>
            <p:nvSpPr>
              <p:cNvPr id="36886" name="Text Box 15"/>
              <p:cNvSpPr txBox="1">
                <a:spLocks noChangeArrowheads="1"/>
              </p:cNvSpPr>
              <p:nvPr/>
            </p:nvSpPr>
            <p:spPr bwMode="auto">
              <a:xfrm>
                <a:off x="818" y="3864"/>
                <a:ext cx="5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Times New Roman" charset="0"/>
                  </a:rPr>
                  <a:t>4.00</a:t>
                </a:r>
                <a:r>
                  <a:rPr lang="en-US" sz="2000" i="1">
                    <a:latin typeface="Times New Roman" charset="0"/>
                  </a:rPr>
                  <a:t> </a:t>
                </a:r>
                <a:r>
                  <a:rPr lang="en-US" sz="2000">
                    <a:latin typeface="Times New Roman" charset="0"/>
                  </a:rPr>
                  <a:t>m</a:t>
                </a:r>
              </a:p>
            </p:txBody>
          </p:sp>
          <p:sp>
            <p:nvSpPr>
              <p:cNvPr id="36887" name="Text Box 16"/>
              <p:cNvSpPr txBox="1">
                <a:spLocks noChangeArrowheads="1"/>
              </p:cNvSpPr>
              <p:nvPr/>
            </p:nvSpPr>
            <p:spPr bwMode="auto">
              <a:xfrm>
                <a:off x="2156" y="3768"/>
                <a:ext cx="1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36888" name="Text Box 17"/>
              <p:cNvSpPr txBox="1">
                <a:spLocks noChangeArrowheads="1"/>
              </p:cNvSpPr>
              <p:nvPr/>
            </p:nvSpPr>
            <p:spPr bwMode="auto">
              <a:xfrm>
                <a:off x="620" y="2424"/>
                <a:ext cx="1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1">
                    <a:latin typeface="Times New Roman" charset="0"/>
                  </a:rPr>
                  <a:t>y</a:t>
                </a:r>
              </a:p>
            </p:txBody>
          </p:sp>
          <p:sp>
            <p:nvSpPr>
              <p:cNvPr id="43" name="Oval 18"/>
              <p:cNvSpPr>
                <a:spLocks noChangeArrowheads="1"/>
              </p:cNvSpPr>
              <p:nvPr/>
            </p:nvSpPr>
            <p:spPr bwMode="auto">
              <a:xfrm>
                <a:off x="1590" y="3783"/>
                <a:ext cx="144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892" name="Oval 19"/>
              <p:cNvSpPr>
                <a:spLocks noChangeArrowheads="1"/>
              </p:cNvSpPr>
              <p:nvPr/>
            </p:nvSpPr>
            <p:spPr bwMode="auto">
              <a:xfrm>
                <a:off x="1104" y="3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36893" name="Text Box 20"/>
              <p:cNvSpPr txBox="1">
                <a:spLocks noChangeArrowheads="1"/>
              </p:cNvSpPr>
              <p:nvPr/>
            </p:nvSpPr>
            <p:spPr bwMode="auto">
              <a:xfrm>
                <a:off x="1008" y="360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Times New Roman" charset="0"/>
                  </a:rPr>
                  <a:t>S</a:t>
                </a:r>
              </a:p>
            </p:txBody>
          </p:sp>
        </p:grpSp>
        <p:graphicFrame>
          <p:nvGraphicFramePr>
            <p:cNvPr id="36867" name="Object 3"/>
            <p:cNvGraphicFramePr>
              <a:graphicFrameLocks noChangeAspect="1"/>
            </p:cNvGraphicFramePr>
            <p:nvPr/>
          </p:nvGraphicFramePr>
          <p:xfrm>
            <a:off x="1611313" y="5727700"/>
            <a:ext cx="136842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53" name="Equation" r:id="rId6" imgW="876300" imgH="177800" progId="Equation.3">
                    <p:embed/>
                  </p:oleObj>
                </mc:Choice>
                <mc:Fallback>
                  <p:oleObj name="Equation" r:id="rId6" imgW="8763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1313" y="5727700"/>
                          <a:ext cx="1368425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68" name="Object 4"/>
            <p:cNvGraphicFramePr>
              <a:graphicFrameLocks noChangeAspect="1"/>
            </p:cNvGraphicFramePr>
            <p:nvPr/>
          </p:nvGraphicFramePr>
          <p:xfrm>
            <a:off x="914400" y="4978400"/>
            <a:ext cx="12700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54" name="Equation" r:id="rId8" imgW="812800" imgH="177800" progId="Equation.3">
                    <p:embed/>
                  </p:oleObj>
                </mc:Choice>
                <mc:Fallback>
                  <p:oleObj name="Equation" r:id="rId8" imgW="812800" imgH="177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978400"/>
                          <a:ext cx="12700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66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>
                <a:latin typeface="Times New Roman"/>
                <a:ea typeface="+mj-ea"/>
                <a:cs typeface="Times New Roman"/>
              </a:rPr>
              <a:t>PE</a:t>
            </a:r>
            <a:r>
              <a:rPr lang="en-US" dirty="0">
                <a:ea typeface="+mj-ea"/>
                <a:cs typeface="+mj-cs"/>
              </a:rPr>
              <a:t> for a pair of charges</a:t>
            </a:r>
          </a:p>
        </p:txBody>
      </p:sp>
      <p:grpSp>
        <p:nvGrpSpPr>
          <p:cNvPr id="38916" name="Group 3"/>
          <p:cNvGrpSpPr>
            <a:grpSpLocks/>
          </p:cNvGrpSpPr>
          <p:nvPr/>
        </p:nvGrpSpPr>
        <p:grpSpPr bwMode="auto">
          <a:xfrm>
            <a:off x="6245225" y="808038"/>
            <a:ext cx="2146300" cy="1630362"/>
            <a:chOff x="4251" y="3069"/>
            <a:chExt cx="1352" cy="1027"/>
          </a:xfrm>
        </p:grpSpPr>
        <p:sp>
          <p:nvSpPr>
            <p:cNvPr id="30727" name="Oval 4"/>
            <p:cNvSpPr>
              <a:spLocks noChangeArrowheads="1"/>
            </p:cNvSpPr>
            <p:nvPr/>
          </p:nvSpPr>
          <p:spPr bwMode="auto">
            <a:xfrm>
              <a:off x="5211" y="3069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28" name="Oval 5"/>
            <p:cNvSpPr>
              <a:spLocks noChangeArrowheads="1"/>
            </p:cNvSpPr>
            <p:nvPr/>
          </p:nvSpPr>
          <p:spPr bwMode="auto">
            <a:xfrm>
              <a:off x="4251" y="3837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929" name="Line 6"/>
            <p:cNvSpPr>
              <a:spLocks noChangeShapeType="1"/>
            </p:cNvSpPr>
            <p:nvPr/>
          </p:nvSpPr>
          <p:spPr bwMode="auto">
            <a:xfrm flipV="1">
              <a:off x="4416" y="3216"/>
              <a:ext cx="801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38930" name="Text Box 7"/>
            <p:cNvSpPr txBox="1">
              <a:spLocks noChangeArrowheads="1"/>
            </p:cNvSpPr>
            <p:nvPr/>
          </p:nvSpPr>
          <p:spPr bwMode="auto">
            <a:xfrm>
              <a:off x="4787" y="3432"/>
              <a:ext cx="2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r</a:t>
              </a:r>
              <a:r>
                <a:rPr lang="en-US" sz="2000" baseline="-25000">
                  <a:latin typeface="Times New Roman" charset="0"/>
                </a:rPr>
                <a:t>12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38931" name="Text Box 8"/>
            <p:cNvSpPr txBox="1">
              <a:spLocks noChangeArrowheads="1"/>
            </p:cNvSpPr>
            <p:nvPr/>
          </p:nvSpPr>
          <p:spPr bwMode="auto">
            <a:xfrm>
              <a:off x="5355" y="3213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q</a:t>
              </a:r>
              <a:r>
                <a:rPr lang="en-US" sz="2000" baseline="-25000">
                  <a:latin typeface="Times New Roman" charset="0"/>
                </a:rPr>
                <a:t>2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38932" name="Text Box 9"/>
            <p:cNvSpPr txBox="1">
              <a:spLocks noChangeArrowheads="1"/>
            </p:cNvSpPr>
            <p:nvPr/>
          </p:nvSpPr>
          <p:spPr bwMode="auto">
            <a:xfrm>
              <a:off x="4481" y="3846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q</a:t>
              </a:r>
              <a:r>
                <a:rPr lang="en-US" sz="2000" baseline="-25000">
                  <a:latin typeface="Times New Roman" charset="0"/>
                </a:rPr>
                <a:t>1</a:t>
              </a:r>
              <a:endParaRPr lang="en-US" sz="2000">
                <a:latin typeface="Times New Roman" charset="0"/>
              </a:endParaRPr>
            </a:p>
          </p:txBody>
        </p:sp>
      </p:grp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533400" y="3505200"/>
            <a:ext cx="805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Do not confuse </a:t>
            </a:r>
            <a:r>
              <a:rPr lang="en-US" sz="2400" dirty="0">
                <a:solidFill>
                  <a:srgbClr val="FF8000"/>
                </a:solidFill>
                <a:latin typeface="Goudy Old Style"/>
              </a:rPr>
              <a:t>potential energy</a:t>
            </a:r>
            <a:r>
              <a:rPr lang="en-US" sz="2400" dirty="0">
                <a:latin typeface="Goudy Old Style"/>
              </a:rPr>
              <a:t> with </a:t>
            </a:r>
            <a:r>
              <a:rPr lang="en-US" sz="2400" dirty="0">
                <a:solidFill>
                  <a:srgbClr val="FF8000"/>
                </a:solidFill>
                <a:latin typeface="Goudy Old Style"/>
              </a:rPr>
              <a:t>potential</a:t>
            </a:r>
            <a:r>
              <a:rPr lang="en-US" sz="2400" dirty="0">
                <a:latin typeface="Goudy Old Style"/>
              </a:rPr>
              <a:t>!</a:t>
            </a:r>
          </a:p>
          <a:p>
            <a:r>
              <a:rPr lang="en-US" sz="2400" dirty="0">
                <a:latin typeface="Goudy Old Style"/>
              </a:rPr>
              <a:t>Units:   </a:t>
            </a:r>
          </a:p>
          <a:p>
            <a:r>
              <a:rPr lang="en-US" sz="2400" dirty="0">
                <a:latin typeface="Goudy Old Style"/>
              </a:rPr>
              <a:t>Potential Energy: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J (1J=1V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C)</a:t>
            </a:r>
            <a:r>
              <a:rPr lang="en-US" sz="2400" dirty="0">
                <a:latin typeface="Goudy Old Style"/>
              </a:rPr>
              <a:t>		Potential: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533400" y="2590800"/>
            <a:ext cx="337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charset="0"/>
              </a:rPr>
              <a:t>Like charges:       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US" sz="2400" baseline="-25000">
                <a:solidFill>
                  <a:srgbClr val="000000"/>
                </a:solidFill>
                <a:latin typeface="Times New Roman" charset="0"/>
              </a:rPr>
              <a:t>12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&gt; 0</a:t>
            </a: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</a:rPr>
              <a:t>Opposite charges: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US" sz="2400" baseline="-25000">
                <a:solidFill>
                  <a:srgbClr val="000000"/>
                </a:solidFill>
                <a:latin typeface="Times New Roman" charset="0"/>
              </a:rPr>
              <a:t>12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 &lt; 0</a:t>
            </a:r>
          </a:p>
        </p:txBody>
      </p:sp>
      <p:grpSp>
        <p:nvGrpSpPr>
          <p:cNvPr id="38919" name="Group 14"/>
          <p:cNvGrpSpPr>
            <a:grpSpLocks/>
          </p:cNvGrpSpPr>
          <p:nvPr/>
        </p:nvGrpSpPr>
        <p:grpSpPr bwMode="auto">
          <a:xfrm>
            <a:off x="533400" y="1143000"/>
            <a:ext cx="2286000" cy="1219200"/>
            <a:chOff x="457200" y="1112837"/>
            <a:chExt cx="2286000" cy="1219200"/>
          </a:xfrm>
        </p:grpSpPr>
        <p:sp>
          <p:nvSpPr>
            <p:cNvPr id="14" name="Rounded Rectangle 13"/>
            <p:cNvSpPr/>
            <p:nvPr/>
          </p:nvSpPr>
          <p:spPr>
            <a:xfrm>
              <a:off x="457200" y="1112837"/>
              <a:ext cx="2286000" cy="12192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38914" name="Object 2"/>
            <p:cNvGraphicFramePr>
              <a:graphicFrameLocks noChangeAspect="1"/>
            </p:cNvGraphicFramePr>
            <p:nvPr/>
          </p:nvGraphicFramePr>
          <p:xfrm>
            <a:off x="601611" y="1295400"/>
            <a:ext cx="1912989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6" name="Equation" r:id="rId4" imgW="838200" imgH="393700" progId="Equation.3">
                    <p:embed/>
                  </p:oleObj>
                </mc:Choice>
                <mc:Fallback>
                  <p:oleObj name="Equation" r:id="rId4" imgW="8382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611" y="1295400"/>
                          <a:ext cx="1912989" cy="898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Total potential energy obtained by calculating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for every 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pair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of charges and add them up.</a:t>
            </a:r>
          </a:p>
        </p:txBody>
      </p:sp>
      <p:grpSp>
        <p:nvGrpSpPr>
          <p:cNvPr id="40964" name="Group 21"/>
          <p:cNvGrpSpPr>
            <a:grpSpLocks/>
          </p:cNvGrpSpPr>
          <p:nvPr/>
        </p:nvGrpSpPr>
        <p:grpSpPr bwMode="auto">
          <a:xfrm>
            <a:off x="5562600" y="2362200"/>
            <a:ext cx="2851150" cy="2516188"/>
            <a:chOff x="240" y="1401"/>
            <a:chExt cx="1796" cy="1585"/>
          </a:xfrm>
        </p:grpSpPr>
        <p:sp>
          <p:nvSpPr>
            <p:cNvPr id="40967" name="Text Box 12"/>
            <p:cNvSpPr txBox="1">
              <a:spLocks noChangeArrowheads="1"/>
            </p:cNvSpPr>
            <p:nvPr/>
          </p:nvSpPr>
          <p:spPr bwMode="auto">
            <a:xfrm>
              <a:off x="950" y="1401"/>
              <a:ext cx="2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r</a:t>
              </a:r>
              <a:r>
                <a:rPr lang="en-US" sz="2000" i="1" baseline="-25000">
                  <a:latin typeface="Times New Roman" charset="0"/>
                </a:rPr>
                <a:t>12</a:t>
              </a:r>
              <a:endParaRPr lang="en-US" sz="2000" i="1">
                <a:latin typeface="Times New Roman" charset="0"/>
              </a:endParaRPr>
            </a:p>
          </p:txBody>
        </p:sp>
        <p:sp>
          <p:nvSpPr>
            <p:cNvPr id="32776" name="Oval 4"/>
            <p:cNvSpPr>
              <a:spLocks noChangeArrowheads="1"/>
            </p:cNvSpPr>
            <p:nvPr/>
          </p:nvSpPr>
          <p:spPr bwMode="auto">
            <a:xfrm>
              <a:off x="1632" y="1584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777" name="Oval 5"/>
            <p:cNvSpPr>
              <a:spLocks noChangeArrowheads="1"/>
            </p:cNvSpPr>
            <p:nvPr/>
          </p:nvSpPr>
          <p:spPr bwMode="auto">
            <a:xfrm>
              <a:off x="480" y="2736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778" name="Oval 6"/>
            <p:cNvSpPr>
              <a:spLocks noChangeArrowheads="1"/>
            </p:cNvSpPr>
            <p:nvPr/>
          </p:nvSpPr>
          <p:spPr bwMode="auto">
            <a:xfrm>
              <a:off x="432" y="1584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977" name="Line 7"/>
            <p:cNvSpPr>
              <a:spLocks noChangeShapeType="1"/>
            </p:cNvSpPr>
            <p:nvPr/>
          </p:nvSpPr>
          <p:spPr bwMode="auto">
            <a:xfrm>
              <a:off x="633" y="1680"/>
              <a:ext cx="9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40978" name="Line 8"/>
            <p:cNvSpPr>
              <a:spLocks noChangeShapeType="1"/>
            </p:cNvSpPr>
            <p:nvPr/>
          </p:nvSpPr>
          <p:spPr bwMode="auto">
            <a:xfrm>
              <a:off x="552" y="1779"/>
              <a:ext cx="9" cy="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40979" name="Line 9"/>
            <p:cNvSpPr>
              <a:spLocks noChangeShapeType="1"/>
            </p:cNvSpPr>
            <p:nvPr/>
          </p:nvSpPr>
          <p:spPr bwMode="auto">
            <a:xfrm flipV="1">
              <a:off x="660" y="1761"/>
              <a:ext cx="1008" cy="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40980" name="Text Box 10"/>
            <p:cNvSpPr txBox="1">
              <a:spLocks noChangeArrowheads="1"/>
            </p:cNvSpPr>
            <p:nvPr/>
          </p:nvSpPr>
          <p:spPr bwMode="auto">
            <a:xfrm>
              <a:off x="240" y="2016"/>
              <a:ext cx="2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r</a:t>
              </a:r>
              <a:r>
                <a:rPr lang="en-US" sz="2000" i="1" baseline="-25000">
                  <a:latin typeface="Times New Roman" charset="0"/>
                </a:rPr>
                <a:t>13</a:t>
              </a:r>
              <a:endParaRPr lang="en-US" sz="2000" i="1">
                <a:latin typeface="Times New Roman" charset="0"/>
              </a:endParaRPr>
            </a:p>
          </p:txBody>
        </p:sp>
        <p:sp>
          <p:nvSpPr>
            <p:cNvPr id="40981" name="Text Box 11"/>
            <p:cNvSpPr txBox="1">
              <a:spLocks noChangeArrowheads="1"/>
            </p:cNvSpPr>
            <p:nvPr/>
          </p:nvSpPr>
          <p:spPr bwMode="auto">
            <a:xfrm>
              <a:off x="1200" y="2208"/>
              <a:ext cx="2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r</a:t>
              </a:r>
              <a:r>
                <a:rPr lang="en-US" sz="2000" i="1" baseline="-25000">
                  <a:latin typeface="Times New Roman" charset="0"/>
                </a:rPr>
                <a:t>23</a:t>
              </a:r>
              <a:endParaRPr lang="en-US" sz="2000" i="1">
                <a:latin typeface="Times New Roman" charset="0"/>
              </a:endParaRPr>
            </a:p>
          </p:txBody>
        </p:sp>
        <p:sp>
          <p:nvSpPr>
            <p:cNvPr id="40982" name="Text Box 13"/>
            <p:cNvSpPr txBox="1">
              <a:spLocks noChangeArrowheads="1"/>
            </p:cNvSpPr>
            <p:nvPr/>
          </p:nvSpPr>
          <p:spPr bwMode="auto">
            <a:xfrm>
              <a:off x="1788" y="1446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q</a:t>
              </a:r>
              <a:r>
                <a:rPr lang="en-US" sz="2000" i="1" baseline="-25000">
                  <a:latin typeface="Times New Roman" charset="0"/>
                </a:rPr>
                <a:t>2</a:t>
              </a:r>
              <a:endParaRPr lang="en-US" sz="2000" i="1">
                <a:latin typeface="Times New Roman" charset="0"/>
              </a:endParaRPr>
            </a:p>
          </p:txBody>
        </p:sp>
        <p:sp>
          <p:nvSpPr>
            <p:cNvPr id="40983" name="Text Box 14"/>
            <p:cNvSpPr txBox="1">
              <a:spLocks noChangeArrowheads="1"/>
            </p:cNvSpPr>
            <p:nvPr/>
          </p:nvSpPr>
          <p:spPr bwMode="auto">
            <a:xfrm>
              <a:off x="240" y="2736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q</a:t>
              </a:r>
              <a:r>
                <a:rPr lang="en-US" sz="2000" i="1" baseline="-25000">
                  <a:latin typeface="Times New Roman" charset="0"/>
                </a:rPr>
                <a:t>3</a:t>
              </a:r>
              <a:endParaRPr lang="en-US" sz="2000" i="1">
                <a:latin typeface="Times New Roman" charset="0"/>
              </a:endParaRPr>
            </a:p>
          </p:txBody>
        </p:sp>
        <p:sp>
          <p:nvSpPr>
            <p:cNvPr id="40984" name="Text Box 15"/>
            <p:cNvSpPr txBox="1">
              <a:spLocks noChangeArrowheads="1"/>
            </p:cNvSpPr>
            <p:nvPr/>
          </p:nvSpPr>
          <p:spPr bwMode="auto">
            <a:xfrm>
              <a:off x="240" y="1440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q</a:t>
              </a:r>
              <a:r>
                <a:rPr lang="en-US" sz="2000" i="1" baseline="-25000">
                  <a:latin typeface="Times New Roman" charset="0"/>
                </a:rPr>
                <a:t>1</a:t>
              </a:r>
              <a:endParaRPr lang="en-US" sz="2000" i="1">
                <a:latin typeface="Times New Roman" charset="0"/>
              </a:endParaRPr>
            </a:p>
          </p:txBody>
        </p:sp>
      </p:grpSp>
      <p:graphicFrame>
        <p:nvGraphicFramePr>
          <p:cNvPr id="30736" name="Object 2"/>
          <p:cNvGraphicFramePr>
            <a:graphicFrameLocks noChangeAspect="1"/>
          </p:cNvGraphicFramePr>
          <p:nvPr/>
        </p:nvGraphicFramePr>
        <p:xfrm>
          <a:off x="452438" y="2568575"/>
          <a:ext cx="3509962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4" name="Equation" r:id="rId4" imgW="1752600" imgH="736600" progId="">
                  <p:embed/>
                </p:oleObj>
              </mc:Choice>
              <mc:Fallback>
                <p:oleObj name="Equation" r:id="rId4" imgW="1752600" imgH="736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2568575"/>
                        <a:ext cx="3509962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18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Multiple Charges</a:t>
            </a:r>
          </a:p>
        </p:txBody>
      </p:sp>
      <p:sp>
        <p:nvSpPr>
          <p:cNvPr id="40966" name="Rectangle 22"/>
          <p:cNvSpPr>
            <a:spLocks noChangeArrowheads="1"/>
          </p:cNvSpPr>
          <p:nvPr/>
        </p:nvSpPr>
        <p:spPr bwMode="auto">
          <a:xfrm>
            <a:off x="352425" y="1905000"/>
            <a:ext cx="5056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In this case there are total of three pairs: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77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How many pairs do you see?</a:t>
            </a:r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7600950" y="1736725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1" name="Oval 6"/>
          <p:cNvSpPr>
            <a:spLocks noChangeArrowheads="1"/>
          </p:cNvSpPr>
          <p:nvPr/>
        </p:nvSpPr>
        <p:spPr bwMode="auto">
          <a:xfrm>
            <a:off x="5772150" y="3565525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2" name="Oval 7"/>
          <p:cNvSpPr>
            <a:spLocks noChangeArrowheads="1"/>
          </p:cNvSpPr>
          <p:nvPr/>
        </p:nvSpPr>
        <p:spPr bwMode="auto">
          <a:xfrm>
            <a:off x="5695950" y="1736725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7848600" y="151765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q</a:t>
            </a:r>
            <a:r>
              <a:rPr lang="en-US" sz="2000" i="1" baseline="-25000">
                <a:latin typeface="Times New Roman" charset="0"/>
              </a:rPr>
              <a:t>2</a:t>
            </a:r>
            <a:endParaRPr lang="en-US" sz="2000" i="1">
              <a:latin typeface="Times New Roman" charset="0"/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5391150" y="356552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q</a:t>
            </a:r>
            <a:r>
              <a:rPr lang="en-US" sz="2000" i="1" baseline="-25000">
                <a:latin typeface="Times New Roman" charset="0"/>
              </a:rPr>
              <a:t>3</a:t>
            </a:r>
            <a:endParaRPr lang="en-US" sz="2000" i="1">
              <a:latin typeface="Times New Roman" charset="0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391150" y="150812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q</a:t>
            </a:r>
            <a:r>
              <a:rPr lang="en-US" sz="2000" i="1" baseline="-25000">
                <a:latin typeface="Times New Roman" charset="0"/>
              </a:rPr>
              <a:t>1</a:t>
            </a:r>
            <a:endParaRPr lang="en-US" sz="2000" i="1">
              <a:latin typeface="Times New Roman" charset="0"/>
            </a:endParaRPr>
          </a:p>
        </p:txBody>
      </p:sp>
      <p:sp>
        <p:nvSpPr>
          <p:cNvPr id="34826" name="Oval 16"/>
          <p:cNvSpPr>
            <a:spLocks noChangeArrowheads="1"/>
          </p:cNvSpPr>
          <p:nvPr/>
        </p:nvSpPr>
        <p:spPr bwMode="auto">
          <a:xfrm>
            <a:off x="7677150" y="3579813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886450" y="1905000"/>
            <a:ext cx="1881188" cy="1843088"/>
            <a:chOff x="600" y="2583"/>
            <a:chExt cx="1185" cy="1161"/>
          </a:xfrm>
        </p:grpSpPr>
        <p:sp>
          <p:nvSpPr>
            <p:cNvPr id="43029" name="Line 8"/>
            <p:cNvSpPr>
              <a:spLocks noChangeShapeType="1"/>
            </p:cNvSpPr>
            <p:nvPr/>
          </p:nvSpPr>
          <p:spPr bwMode="auto">
            <a:xfrm>
              <a:off x="681" y="2583"/>
              <a:ext cx="9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43030" name="Line 9"/>
            <p:cNvSpPr>
              <a:spLocks noChangeShapeType="1"/>
            </p:cNvSpPr>
            <p:nvPr/>
          </p:nvSpPr>
          <p:spPr bwMode="auto">
            <a:xfrm>
              <a:off x="600" y="2682"/>
              <a:ext cx="9" cy="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43031" name="Line 10"/>
            <p:cNvSpPr>
              <a:spLocks noChangeShapeType="1"/>
            </p:cNvSpPr>
            <p:nvPr/>
          </p:nvSpPr>
          <p:spPr bwMode="auto">
            <a:xfrm flipV="1">
              <a:off x="708" y="2664"/>
              <a:ext cx="1008" cy="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43032" name="Line 17"/>
            <p:cNvSpPr>
              <a:spLocks noChangeShapeType="1"/>
            </p:cNvSpPr>
            <p:nvPr/>
          </p:nvSpPr>
          <p:spPr bwMode="auto">
            <a:xfrm>
              <a:off x="1776" y="2688"/>
              <a:ext cx="9" cy="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43033" name="Line 18"/>
            <p:cNvSpPr>
              <a:spLocks noChangeShapeType="1"/>
            </p:cNvSpPr>
            <p:nvPr/>
          </p:nvSpPr>
          <p:spPr bwMode="auto">
            <a:xfrm>
              <a:off x="720" y="3744"/>
              <a:ext cx="9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 flipH="1" flipV="1">
              <a:off x="672" y="2688"/>
              <a:ext cx="1056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</p:grp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7905750" y="3579813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q</a:t>
            </a:r>
            <a:r>
              <a:rPr lang="en-US" sz="2000" i="1" baseline="-25000">
                <a:latin typeface="Times New Roman" charset="0"/>
              </a:rPr>
              <a:t>4</a:t>
            </a:r>
            <a:endParaRPr lang="en-US" sz="2000" i="1">
              <a:latin typeface="Times New Roman" charset="0"/>
            </a:endParaRPr>
          </a:p>
        </p:txBody>
      </p:sp>
      <p:graphicFrame>
        <p:nvGraphicFramePr>
          <p:cNvPr id="165910" name="Object 2"/>
          <p:cNvGraphicFramePr>
            <a:graphicFrameLocks noChangeAspect="1"/>
          </p:cNvGraphicFramePr>
          <p:nvPr/>
        </p:nvGraphicFramePr>
        <p:xfrm>
          <a:off x="471488" y="1382713"/>
          <a:ext cx="4252912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2" name="Equation" r:id="rId4" imgW="2451100" imgH="914400" progId="">
                  <p:embed/>
                </p:oleObj>
              </mc:Choice>
              <mc:Fallback>
                <p:oleObj name="Equation" r:id="rId4" imgW="2451100" imgH="914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382713"/>
                        <a:ext cx="4252912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Electric Potential (Voltage)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98488" y="1065213"/>
          <a:ext cx="27432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" name="Equation" r:id="rId4" imgW="1435100" imgH="419100" progId="">
                  <p:embed/>
                </p:oleObj>
              </mc:Choice>
              <mc:Fallback>
                <p:oleObj name="Equation" r:id="rId4" imgW="1435100" imgH="419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065213"/>
                        <a:ext cx="274320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1866900"/>
            <a:ext cx="7702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Electric potential is a scalar (not a vector). It can be positive or negative.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98488" y="2928938"/>
          <a:ext cx="3973512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" name="Equation" r:id="rId6" imgW="2006600" imgH="685800" progId="">
                  <p:embed/>
                </p:oleObj>
              </mc:Choice>
              <mc:Fallback>
                <p:oleObj name="Equation" r:id="rId6" imgW="2006600" imgH="685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2928938"/>
                        <a:ext cx="3973512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772400" cy="6096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/>
              <a:t>POTENTIAL ENERGY 1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57200" y="914400"/>
          <a:ext cx="48625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0" name="Equation" r:id="rId4" imgW="2743200" imgH="419100" progId="Equation.3">
                  <p:embed/>
                </p:oleObj>
              </mc:Choice>
              <mc:Fallback>
                <p:oleObj name="Equation" r:id="rId4" imgW="27432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48625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61" name="Group 26"/>
          <p:cNvGrpSpPr>
            <a:grpSpLocks/>
          </p:cNvGrpSpPr>
          <p:nvPr/>
        </p:nvGrpSpPr>
        <p:grpSpPr bwMode="auto">
          <a:xfrm>
            <a:off x="76200" y="1905000"/>
            <a:ext cx="3643313" cy="2857500"/>
            <a:chOff x="76200" y="3848100"/>
            <a:chExt cx="3643313" cy="2857500"/>
          </a:xfrm>
        </p:grpSpPr>
        <p:grpSp>
          <p:nvGrpSpPr>
            <p:cNvPr id="45062" name="Group 23"/>
            <p:cNvGrpSpPr>
              <a:grpSpLocks/>
            </p:cNvGrpSpPr>
            <p:nvPr/>
          </p:nvGrpSpPr>
          <p:grpSpPr bwMode="auto">
            <a:xfrm>
              <a:off x="76200" y="3848100"/>
              <a:ext cx="3643313" cy="2857500"/>
              <a:chOff x="76200" y="3848100"/>
              <a:chExt cx="3643313" cy="2857500"/>
            </a:xfrm>
          </p:grpSpPr>
          <p:grpSp>
            <p:nvGrpSpPr>
              <p:cNvPr id="45064" name="Group 5"/>
              <p:cNvGrpSpPr>
                <a:grpSpLocks/>
              </p:cNvGrpSpPr>
              <p:nvPr/>
            </p:nvGrpSpPr>
            <p:grpSpPr bwMode="auto">
              <a:xfrm>
                <a:off x="76200" y="3848100"/>
                <a:ext cx="3643313" cy="2857500"/>
                <a:chOff x="48" y="2424"/>
                <a:chExt cx="2295" cy="1800"/>
              </a:xfrm>
            </p:grpSpPr>
            <p:sp>
              <p:nvSpPr>
                <p:cNvPr id="36870" name="Oval 6"/>
                <p:cNvSpPr>
                  <a:spLocks noChangeArrowheads="1"/>
                </p:cNvSpPr>
                <p:nvPr/>
              </p:nvSpPr>
              <p:spPr bwMode="auto">
                <a:xfrm>
                  <a:off x="528" y="3786"/>
                  <a:ext cx="144" cy="14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07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597" y="2514"/>
                  <a:ext cx="0" cy="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5072" name="Line 8"/>
                <p:cNvSpPr>
                  <a:spLocks noChangeShapeType="1"/>
                </p:cNvSpPr>
                <p:nvPr/>
              </p:nvSpPr>
              <p:spPr bwMode="auto">
                <a:xfrm>
                  <a:off x="597" y="2919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5073" name="Line 9"/>
                <p:cNvSpPr>
                  <a:spLocks noChangeShapeType="1"/>
                </p:cNvSpPr>
                <p:nvPr/>
              </p:nvSpPr>
              <p:spPr bwMode="auto">
                <a:xfrm>
                  <a:off x="597" y="3927"/>
                  <a:ext cx="0" cy="2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5074" name="Line 10"/>
                <p:cNvSpPr>
                  <a:spLocks noChangeShapeType="1"/>
                </p:cNvSpPr>
                <p:nvPr/>
              </p:nvSpPr>
              <p:spPr bwMode="auto">
                <a:xfrm>
                  <a:off x="309" y="3864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5075" name="Line 11"/>
                <p:cNvSpPr>
                  <a:spLocks noChangeShapeType="1"/>
                </p:cNvSpPr>
                <p:nvPr/>
              </p:nvSpPr>
              <p:spPr bwMode="auto">
                <a:xfrm>
                  <a:off x="678" y="385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5076" name="Oval 12"/>
                <p:cNvSpPr>
                  <a:spLocks noChangeArrowheads="1"/>
                </p:cNvSpPr>
                <p:nvPr/>
              </p:nvSpPr>
              <p:spPr bwMode="auto">
                <a:xfrm>
                  <a:off x="574" y="294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507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710" y="3815"/>
                  <a:ext cx="24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sz="2000" i="1">
                      <a:latin typeface="Times New Roman" charset="0"/>
                    </a:rPr>
                    <a:t>q</a:t>
                  </a:r>
                  <a:r>
                    <a:rPr lang="de-DE" sz="2000" baseline="-25000">
                      <a:latin typeface="Times New Roman" charset="0"/>
                    </a:rPr>
                    <a:t>2</a:t>
                  </a:r>
                  <a:endParaRPr lang="en-US" sz="2000">
                    <a:latin typeface="Times New Roman" charset="0"/>
                  </a:endParaRPr>
                </a:p>
              </p:txBody>
            </p:sp>
            <p:sp>
              <p:nvSpPr>
                <p:cNvPr id="4507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0" y="3861"/>
                  <a:ext cx="24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sz="2000" i="1" dirty="0">
                      <a:latin typeface="Times New Roman" charset="0"/>
                    </a:rPr>
                    <a:t>q</a:t>
                  </a:r>
                  <a:r>
                    <a:rPr lang="de-DE" sz="2000" baseline="-25000" dirty="0">
                      <a:latin typeface="Times New Roman" charset="0"/>
                    </a:rPr>
                    <a:t>1</a:t>
                  </a:r>
                  <a:endParaRPr lang="en-US" sz="2000" dirty="0">
                    <a:latin typeface="Times New Roman" charset="0"/>
                  </a:endParaRPr>
                </a:p>
              </p:txBody>
            </p:sp>
            <p:sp>
              <p:nvSpPr>
                <p:cNvPr id="4507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" y="3162"/>
                  <a:ext cx="56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sz="2000">
                      <a:latin typeface="Times New Roman" charset="0"/>
                    </a:rPr>
                    <a:t>3.00</a:t>
                  </a:r>
                  <a:r>
                    <a:rPr lang="de-DE" sz="2000" i="1">
                      <a:latin typeface="Times New Roman" charset="0"/>
                    </a:rPr>
                    <a:t> </a:t>
                  </a:r>
                  <a:r>
                    <a:rPr lang="de-DE" sz="2000">
                      <a:latin typeface="Times New Roman" charset="0"/>
                    </a:rPr>
                    <a:t>m</a:t>
                  </a:r>
                  <a:endParaRPr lang="en-US" sz="2000">
                    <a:latin typeface="Times New Roman" charset="0"/>
                  </a:endParaRPr>
                </a:p>
              </p:txBody>
            </p:sp>
            <p:sp>
              <p:nvSpPr>
                <p:cNvPr id="4508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06" y="2847"/>
                  <a:ext cx="26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i="1">
                      <a:latin typeface="Times New Roman" charset="0"/>
                    </a:rPr>
                    <a:t>P</a:t>
                  </a:r>
                </a:p>
              </p:txBody>
            </p:sp>
            <p:sp>
              <p:nvSpPr>
                <p:cNvPr id="4508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18" y="3864"/>
                  <a:ext cx="56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latin typeface="Times New Roman" charset="0"/>
                    </a:rPr>
                    <a:t>4.00</a:t>
                  </a:r>
                  <a:r>
                    <a:rPr lang="en-US" sz="2000" i="1">
                      <a:latin typeface="Times New Roman" charset="0"/>
                    </a:rPr>
                    <a:t> </a:t>
                  </a:r>
                  <a:r>
                    <a:rPr lang="en-US" sz="2000">
                      <a:latin typeface="Times New Roman" charset="0"/>
                    </a:rPr>
                    <a:t>m</a:t>
                  </a:r>
                </a:p>
              </p:txBody>
            </p:sp>
            <p:sp>
              <p:nvSpPr>
                <p:cNvPr id="4508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56" y="3768"/>
                  <a:ext cx="18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i="1">
                      <a:latin typeface="Times New Roman" charset="0"/>
                    </a:rPr>
                    <a:t>x</a:t>
                  </a:r>
                </a:p>
              </p:txBody>
            </p:sp>
            <p:sp>
              <p:nvSpPr>
                <p:cNvPr id="4508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20" y="2424"/>
                  <a:ext cx="18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i="1">
                      <a:latin typeface="Times New Roman" charset="0"/>
                    </a:rPr>
                    <a:t>y</a:t>
                  </a:r>
                </a:p>
              </p:txBody>
            </p:sp>
            <p:sp>
              <p:nvSpPr>
                <p:cNvPr id="36884" name="Oval 20"/>
                <p:cNvSpPr>
                  <a:spLocks noChangeArrowheads="1"/>
                </p:cNvSpPr>
                <p:nvPr/>
              </p:nvSpPr>
              <p:spPr bwMode="auto">
                <a:xfrm>
                  <a:off x="1590" y="3783"/>
                  <a:ext cx="144" cy="14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087" name="Oval 21"/>
                <p:cNvSpPr>
                  <a:spLocks noChangeArrowheads="1"/>
                </p:cNvSpPr>
                <p:nvPr/>
              </p:nvSpPr>
              <p:spPr bwMode="auto">
                <a:xfrm>
                  <a:off x="1104" y="384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50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08" y="3600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latin typeface="Times New Roman" charset="0"/>
                    </a:rPr>
                    <a:t>S</a:t>
                  </a:r>
                </a:p>
              </p:txBody>
            </p:sp>
          </p:grpSp>
          <p:sp>
            <p:nvSpPr>
              <p:cNvPr id="23" name="Oval 6"/>
              <p:cNvSpPr>
                <a:spLocks noChangeArrowheads="1"/>
              </p:cNvSpPr>
              <p:nvPr/>
            </p:nvSpPr>
            <p:spPr bwMode="auto">
              <a:xfrm>
                <a:off x="838200" y="4595813"/>
                <a:ext cx="228600" cy="2286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5063" name="Text Box 16"/>
            <p:cNvSpPr txBox="1">
              <a:spLocks noChangeArrowheads="1"/>
            </p:cNvSpPr>
            <p:nvPr/>
          </p:nvSpPr>
          <p:spPr bwMode="auto">
            <a:xfrm>
              <a:off x="517394" y="4343400"/>
              <a:ext cx="4732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q</a:t>
              </a:r>
              <a:r>
                <a:rPr lang="en-US" sz="2000" i="1" baseline="-25000">
                  <a:latin typeface="Times New Roman" charset="0"/>
                </a:rPr>
                <a:t>3</a:t>
              </a:r>
              <a:endParaRPr lang="en-US" sz="2000" i="1">
                <a:latin typeface="Times New Roman" charset="0"/>
              </a:endParaRP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3657600" y="1920875"/>
          <a:ext cx="5259387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1" name="Equation" r:id="rId6" imgW="2870200" imgH="2070100" progId="Equation.3">
                  <p:embed/>
                </p:oleObj>
              </mc:Choice>
              <mc:Fallback>
                <p:oleObj name="Equation" r:id="rId6" imgW="2870200" imgH="2070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20875"/>
                        <a:ext cx="5259387" cy="379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772400" cy="6096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/>
              <a:t>POTENTIAL ENERGY 2</a:t>
            </a:r>
            <a:endParaRPr lang="en-GB" i="1" cap="none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57200" y="914400"/>
          <a:ext cx="48625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9" name="Equation" r:id="rId4" imgW="2743200" imgH="419100" progId="Equation.3">
                  <p:embed/>
                </p:oleObj>
              </mc:Choice>
              <mc:Fallback>
                <p:oleObj name="Equation" r:id="rId4" imgW="27432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48625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1" name="Group 26"/>
          <p:cNvGrpSpPr>
            <a:grpSpLocks/>
          </p:cNvGrpSpPr>
          <p:nvPr/>
        </p:nvGrpSpPr>
        <p:grpSpPr bwMode="auto">
          <a:xfrm>
            <a:off x="304800" y="1905000"/>
            <a:ext cx="3643313" cy="2857500"/>
            <a:chOff x="76200" y="3848100"/>
            <a:chExt cx="3643313" cy="2857500"/>
          </a:xfrm>
        </p:grpSpPr>
        <p:grpSp>
          <p:nvGrpSpPr>
            <p:cNvPr id="47112" name="Group 23"/>
            <p:cNvGrpSpPr>
              <a:grpSpLocks/>
            </p:cNvGrpSpPr>
            <p:nvPr/>
          </p:nvGrpSpPr>
          <p:grpSpPr bwMode="auto">
            <a:xfrm>
              <a:off x="76200" y="3848100"/>
              <a:ext cx="3643313" cy="2857500"/>
              <a:chOff x="76200" y="3848100"/>
              <a:chExt cx="3643313" cy="2857500"/>
            </a:xfrm>
          </p:grpSpPr>
          <p:grpSp>
            <p:nvGrpSpPr>
              <p:cNvPr id="47114" name="Group 5"/>
              <p:cNvGrpSpPr>
                <a:grpSpLocks/>
              </p:cNvGrpSpPr>
              <p:nvPr/>
            </p:nvGrpSpPr>
            <p:grpSpPr bwMode="auto">
              <a:xfrm>
                <a:off x="76200" y="3848100"/>
                <a:ext cx="3643313" cy="2857500"/>
                <a:chOff x="48" y="2424"/>
                <a:chExt cx="2295" cy="1800"/>
              </a:xfrm>
            </p:grpSpPr>
            <p:sp>
              <p:nvSpPr>
                <p:cNvPr id="36870" name="Oval 6"/>
                <p:cNvSpPr>
                  <a:spLocks noChangeArrowheads="1"/>
                </p:cNvSpPr>
                <p:nvPr/>
              </p:nvSpPr>
              <p:spPr bwMode="auto">
                <a:xfrm>
                  <a:off x="528" y="3786"/>
                  <a:ext cx="144" cy="14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12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597" y="2514"/>
                  <a:ext cx="0" cy="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7122" name="Line 8"/>
                <p:cNvSpPr>
                  <a:spLocks noChangeShapeType="1"/>
                </p:cNvSpPr>
                <p:nvPr/>
              </p:nvSpPr>
              <p:spPr bwMode="auto">
                <a:xfrm>
                  <a:off x="597" y="2919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7123" name="Line 9"/>
                <p:cNvSpPr>
                  <a:spLocks noChangeShapeType="1"/>
                </p:cNvSpPr>
                <p:nvPr/>
              </p:nvSpPr>
              <p:spPr bwMode="auto">
                <a:xfrm>
                  <a:off x="597" y="3927"/>
                  <a:ext cx="0" cy="2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7124" name="Line 10"/>
                <p:cNvSpPr>
                  <a:spLocks noChangeShapeType="1"/>
                </p:cNvSpPr>
                <p:nvPr/>
              </p:nvSpPr>
              <p:spPr bwMode="auto">
                <a:xfrm>
                  <a:off x="309" y="3864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7125" name="Line 11"/>
                <p:cNvSpPr>
                  <a:spLocks noChangeShapeType="1"/>
                </p:cNvSpPr>
                <p:nvPr/>
              </p:nvSpPr>
              <p:spPr bwMode="auto">
                <a:xfrm>
                  <a:off x="678" y="385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7126" name="Oval 12"/>
                <p:cNvSpPr>
                  <a:spLocks noChangeArrowheads="1"/>
                </p:cNvSpPr>
                <p:nvPr/>
              </p:nvSpPr>
              <p:spPr bwMode="auto">
                <a:xfrm>
                  <a:off x="574" y="294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712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710" y="3815"/>
                  <a:ext cx="24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sz="2000" i="1">
                      <a:latin typeface="Times New Roman" charset="0"/>
                    </a:rPr>
                    <a:t>q</a:t>
                  </a:r>
                  <a:r>
                    <a:rPr lang="de-DE" sz="2000" baseline="-25000">
                      <a:latin typeface="Times New Roman" charset="0"/>
                    </a:rPr>
                    <a:t>2</a:t>
                  </a:r>
                  <a:endParaRPr lang="en-US" sz="2000">
                    <a:latin typeface="Times New Roman" charset="0"/>
                  </a:endParaRPr>
                </a:p>
              </p:txBody>
            </p:sp>
            <p:sp>
              <p:nvSpPr>
                <p:cNvPr id="471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0" y="3861"/>
                  <a:ext cx="24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sz="2000" i="1">
                      <a:latin typeface="Times New Roman" charset="0"/>
                    </a:rPr>
                    <a:t>q</a:t>
                  </a:r>
                  <a:r>
                    <a:rPr lang="de-DE" sz="2000" baseline="-25000">
                      <a:latin typeface="Times New Roman" charset="0"/>
                    </a:rPr>
                    <a:t>1</a:t>
                  </a:r>
                  <a:endParaRPr lang="en-US" sz="2000">
                    <a:latin typeface="Times New Roman" charset="0"/>
                  </a:endParaRPr>
                </a:p>
              </p:txBody>
            </p:sp>
            <p:sp>
              <p:nvSpPr>
                <p:cNvPr id="471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" y="3162"/>
                  <a:ext cx="56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sz="2000">
                      <a:latin typeface="Times New Roman" charset="0"/>
                    </a:rPr>
                    <a:t>3.00</a:t>
                  </a:r>
                  <a:r>
                    <a:rPr lang="de-DE" sz="2000" i="1">
                      <a:latin typeface="Times New Roman" charset="0"/>
                    </a:rPr>
                    <a:t> </a:t>
                  </a:r>
                  <a:r>
                    <a:rPr lang="de-DE" sz="2000">
                      <a:latin typeface="Times New Roman" charset="0"/>
                    </a:rPr>
                    <a:t>m</a:t>
                  </a:r>
                  <a:endParaRPr lang="en-US" sz="2000">
                    <a:latin typeface="Times New Roman" charset="0"/>
                  </a:endParaRPr>
                </a:p>
              </p:txBody>
            </p:sp>
            <p:sp>
              <p:nvSpPr>
                <p:cNvPr id="4713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06" y="2847"/>
                  <a:ext cx="26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i="1">
                      <a:latin typeface="Times New Roman" charset="0"/>
                    </a:rPr>
                    <a:t>P</a:t>
                  </a:r>
                </a:p>
              </p:txBody>
            </p:sp>
            <p:sp>
              <p:nvSpPr>
                <p:cNvPr id="4713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18" y="3864"/>
                  <a:ext cx="56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latin typeface="Times New Roman" charset="0"/>
                    </a:rPr>
                    <a:t>4.00</a:t>
                  </a:r>
                  <a:r>
                    <a:rPr lang="en-US" sz="2000" i="1">
                      <a:latin typeface="Times New Roman" charset="0"/>
                    </a:rPr>
                    <a:t> </a:t>
                  </a:r>
                  <a:r>
                    <a:rPr lang="en-US" sz="2000">
                      <a:latin typeface="Times New Roman" charset="0"/>
                    </a:rPr>
                    <a:t>m</a:t>
                  </a:r>
                </a:p>
              </p:txBody>
            </p:sp>
            <p:sp>
              <p:nvSpPr>
                <p:cNvPr id="4713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56" y="3768"/>
                  <a:ext cx="18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i="1">
                      <a:latin typeface="Times New Roman" charset="0"/>
                    </a:rPr>
                    <a:t>x</a:t>
                  </a:r>
                </a:p>
              </p:txBody>
            </p:sp>
            <p:sp>
              <p:nvSpPr>
                <p:cNvPr id="4713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20" y="2424"/>
                  <a:ext cx="18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i="1">
                      <a:latin typeface="Times New Roman" charset="0"/>
                    </a:rPr>
                    <a:t>y</a:t>
                  </a:r>
                </a:p>
              </p:txBody>
            </p:sp>
            <p:sp>
              <p:nvSpPr>
                <p:cNvPr id="36884" name="Oval 20"/>
                <p:cNvSpPr>
                  <a:spLocks noChangeArrowheads="1"/>
                </p:cNvSpPr>
                <p:nvPr/>
              </p:nvSpPr>
              <p:spPr bwMode="auto">
                <a:xfrm>
                  <a:off x="1590" y="3783"/>
                  <a:ext cx="144" cy="14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137" name="Oval 21"/>
                <p:cNvSpPr>
                  <a:spLocks noChangeArrowheads="1"/>
                </p:cNvSpPr>
                <p:nvPr/>
              </p:nvSpPr>
              <p:spPr bwMode="auto">
                <a:xfrm>
                  <a:off x="1104" y="384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Goudy Old Style"/>
                  </a:endParaRPr>
                </a:p>
              </p:txBody>
            </p:sp>
            <p:sp>
              <p:nvSpPr>
                <p:cNvPr id="4713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6" y="3480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latin typeface="Times New Roman" charset="0"/>
                    </a:rPr>
                    <a:t>S</a:t>
                  </a:r>
                </a:p>
              </p:txBody>
            </p:sp>
          </p:grpSp>
          <p:sp>
            <p:nvSpPr>
              <p:cNvPr id="23" name="Oval 6"/>
              <p:cNvSpPr>
                <a:spLocks noChangeArrowheads="1"/>
              </p:cNvSpPr>
              <p:nvPr/>
            </p:nvSpPr>
            <p:spPr bwMode="auto">
              <a:xfrm>
                <a:off x="1676400" y="6024503"/>
                <a:ext cx="228600" cy="2286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7113" name="Text Box 16"/>
            <p:cNvSpPr txBox="1">
              <a:spLocks noChangeArrowheads="1"/>
            </p:cNvSpPr>
            <p:nvPr/>
          </p:nvSpPr>
          <p:spPr bwMode="auto">
            <a:xfrm>
              <a:off x="1355594" y="5772090"/>
              <a:ext cx="4732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q</a:t>
              </a:r>
              <a:r>
                <a:rPr lang="en-US" sz="2000" i="1" baseline="-25000">
                  <a:latin typeface="Times New Roman" charset="0"/>
                </a:rPr>
                <a:t>3</a:t>
              </a:r>
              <a:endParaRPr lang="en-US" sz="2000" i="1">
                <a:latin typeface="Times New Roman" charset="0"/>
              </a:endParaRPr>
            </a:p>
          </p:txBody>
        </p:sp>
      </p:grpSp>
      <p:graphicFrame>
        <p:nvGraphicFramePr>
          <p:cNvPr id="123908" name="Object 3"/>
          <p:cNvGraphicFramePr>
            <a:graphicFrameLocks noChangeAspect="1"/>
          </p:cNvGraphicFramePr>
          <p:nvPr/>
        </p:nvGraphicFramePr>
        <p:xfrm>
          <a:off x="4098925" y="1849438"/>
          <a:ext cx="390207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0" name="Equation" r:id="rId6" imgW="2260600" imgH="711200" progId="">
                  <p:embed/>
                </p:oleObj>
              </mc:Choice>
              <mc:Fallback>
                <p:oleObj name="Equation" r:id="rId6" imgW="2260600" imgH="711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1849438"/>
                        <a:ext cx="390207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126421"/>
              </p:ext>
            </p:extLst>
          </p:nvPr>
        </p:nvGraphicFramePr>
        <p:xfrm>
          <a:off x="4210050" y="3276600"/>
          <a:ext cx="367823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1" name="Equation" r:id="rId8" imgW="2082800" imgH="787400" progId="Equation.3">
                  <p:embed/>
                </p:oleObj>
              </mc:Choice>
              <mc:Fallback>
                <p:oleObj name="Equation" r:id="rId8" imgW="2082800" imgH="787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3276600"/>
                        <a:ext cx="3678238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94315"/>
              </p:ext>
            </p:extLst>
          </p:nvPr>
        </p:nvGraphicFramePr>
        <p:xfrm>
          <a:off x="1611313" y="4835525"/>
          <a:ext cx="67484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2" name="Equation" r:id="rId10" imgW="3937000" imgH="228600" progId="Equation.3">
                  <p:embed/>
                </p:oleObj>
              </mc:Choice>
              <mc:Fallback>
                <p:oleObj name="Equation" r:id="rId10" imgW="39370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4835525"/>
                        <a:ext cx="67484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638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In greater details</a:t>
            </a:r>
          </a:p>
        </p:txBody>
      </p:sp>
      <p:graphicFrame>
        <p:nvGraphicFramePr>
          <p:cNvPr id="166915" name="Object 2"/>
          <p:cNvGraphicFramePr>
            <a:graphicFrameLocks noChangeAspect="1"/>
          </p:cNvGraphicFramePr>
          <p:nvPr/>
        </p:nvGraphicFramePr>
        <p:xfrm>
          <a:off x="457200" y="990600"/>
          <a:ext cx="8074025" cy="46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3" name="Equation" r:id="rId4" imgW="4127500" imgH="2374900" progId="">
                  <p:embed/>
                </p:oleObj>
              </mc:Choice>
              <mc:Fallback>
                <p:oleObj name="Equation" r:id="rId4" imgW="4127500" imgH="23749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074025" cy="464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26209"/>
              </p:ext>
            </p:extLst>
          </p:nvPr>
        </p:nvGraphicFramePr>
        <p:xfrm>
          <a:off x="5980113" y="304800"/>
          <a:ext cx="27463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4" name="Equation" r:id="rId6" imgW="1206500" imgH="228600" progId="Equation.3">
                  <p:embed/>
                </p:oleObj>
              </mc:Choice>
              <mc:Fallback>
                <p:oleObj name="Equation" r:id="rId6" imgW="12065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304800"/>
                        <a:ext cx="27463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The flow of charge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7200" y="1103313"/>
            <a:ext cx="53655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If unrestrained:</a:t>
            </a:r>
          </a:p>
          <a:p>
            <a:endParaRPr lang="en-US" sz="2400" dirty="0">
              <a:latin typeface="Goudy Old Style"/>
            </a:endParaRPr>
          </a:p>
          <a:p>
            <a:r>
              <a:rPr lang="en-US" sz="2400" dirty="0">
                <a:solidFill>
                  <a:srgbClr val="FF0000"/>
                </a:solidFill>
                <a:latin typeface="Goudy Old Style"/>
              </a:rPr>
              <a:t>Positive</a:t>
            </a:r>
            <a:r>
              <a:rPr lang="en-US" sz="2400" dirty="0">
                <a:latin typeface="Goudy Old Style"/>
              </a:rPr>
              <a:t> charge flow from </a:t>
            </a:r>
            <a:r>
              <a:rPr lang="en-US" sz="2400" dirty="0">
                <a:solidFill>
                  <a:srgbClr val="FF0000"/>
                </a:solidFill>
                <a:latin typeface="Goudy Old Style"/>
              </a:rPr>
              <a:t>high</a:t>
            </a:r>
            <a:r>
              <a:rPr lang="en-US" sz="2400" dirty="0">
                <a:latin typeface="Goudy Old Style"/>
              </a:rPr>
              <a:t>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dirty="0">
                <a:latin typeface="Goudy Old Style"/>
              </a:rPr>
              <a:t> to </a:t>
            </a:r>
            <a:r>
              <a:rPr lang="en-US" sz="2400" dirty="0">
                <a:solidFill>
                  <a:srgbClr val="FF0000"/>
                </a:solidFill>
                <a:latin typeface="Goudy Old Style"/>
              </a:rPr>
              <a:t>low</a:t>
            </a:r>
            <a:r>
              <a:rPr lang="en-US" sz="2400" dirty="0">
                <a:latin typeface="Goudy Old Style"/>
              </a:rPr>
              <a:t>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en-US" sz="2400" dirty="0">
              <a:latin typeface="Goudy Old Style"/>
            </a:endParaRPr>
          </a:p>
          <a:p>
            <a:r>
              <a:rPr lang="en-US" sz="2400" dirty="0">
                <a:solidFill>
                  <a:srgbClr val="FF8000"/>
                </a:solidFill>
                <a:latin typeface="Goudy Old Style"/>
              </a:rPr>
              <a:t>Negative</a:t>
            </a:r>
            <a:r>
              <a:rPr lang="en-US" sz="2400" dirty="0">
                <a:latin typeface="Goudy Old Style"/>
              </a:rPr>
              <a:t> charge flow from </a:t>
            </a:r>
            <a:r>
              <a:rPr lang="en-US" sz="2400" dirty="0">
                <a:solidFill>
                  <a:srgbClr val="FF8000"/>
                </a:solidFill>
                <a:latin typeface="Goudy Old Style"/>
              </a:rPr>
              <a:t>low</a:t>
            </a:r>
            <a:r>
              <a:rPr lang="en-US" sz="2400" dirty="0">
                <a:latin typeface="Goudy Old Style"/>
              </a:rPr>
              <a:t>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V </a:t>
            </a:r>
            <a:r>
              <a:rPr lang="en-US" sz="2400" dirty="0">
                <a:latin typeface="Goudy Old Style"/>
              </a:rPr>
              <a:t>to </a:t>
            </a:r>
            <a:r>
              <a:rPr lang="en-US" sz="2400" dirty="0">
                <a:solidFill>
                  <a:srgbClr val="FF8000"/>
                </a:solidFill>
                <a:latin typeface="Goudy Old Style"/>
              </a:rPr>
              <a:t>high</a:t>
            </a:r>
            <a:r>
              <a:rPr lang="en-US" sz="2400" dirty="0">
                <a:latin typeface="Goudy Old Style"/>
              </a:rPr>
              <a:t>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en-US" sz="2400" dirty="0">
              <a:latin typeface="Goudy Old Style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3276600"/>
            <a:ext cx="1905000" cy="2971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High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08141" y="3276600"/>
            <a:ext cx="1905000" cy="297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Low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3886203" y="4038600"/>
            <a:ext cx="533609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/>
              <a:t>+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885995" y="5181600"/>
            <a:ext cx="533609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−</a:t>
            </a:r>
          </a:p>
        </p:txBody>
      </p:sp>
      <p:sp>
        <p:nvSpPr>
          <p:cNvPr id="13" name="Notched Right Arrow 12"/>
          <p:cNvSpPr/>
          <p:nvPr/>
        </p:nvSpPr>
        <p:spPr>
          <a:xfrm>
            <a:off x="2743200" y="3276600"/>
            <a:ext cx="2812541" cy="533400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 field</a:t>
            </a:r>
          </a:p>
        </p:txBody>
      </p:sp>
      <p:cxnSp>
        <p:nvCxnSpPr>
          <p:cNvPr id="3" name="Straight Arrow Connector 2"/>
          <p:cNvCxnSpPr>
            <a:stCxn id="6" idx="6"/>
          </p:cNvCxnSpPr>
          <p:nvPr/>
        </p:nvCxnSpPr>
        <p:spPr>
          <a:xfrm flipV="1">
            <a:off x="4419812" y="4302817"/>
            <a:ext cx="1054567" cy="2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 flipV="1">
            <a:off x="2811167" y="5437084"/>
            <a:ext cx="1074828" cy="11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563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Potential and Electric Field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57200" y="838200"/>
          <a:ext cx="82057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9" name="Equation" r:id="rId3" imgW="4724400" imgH="1447800" progId="Equation.3">
                  <p:embed/>
                </p:oleObj>
              </mc:Choice>
              <mc:Fallback>
                <p:oleObj name="Equation" r:id="rId3" imgW="4724400" imgH="144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8205788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67000" y="3429000"/>
            <a:ext cx="2209800" cy="1066800"/>
            <a:chOff x="2667000" y="3429000"/>
            <a:chExt cx="2209800" cy="1066800"/>
          </a:xfrm>
        </p:grpSpPr>
        <p:sp>
          <p:nvSpPr>
            <p:cNvPr id="8" name="Rounded Rectangle 7"/>
            <p:cNvSpPr/>
            <p:nvPr/>
          </p:nvSpPr>
          <p:spPr>
            <a:xfrm>
              <a:off x="2667000" y="3429000"/>
              <a:ext cx="2209800" cy="10668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53251" name="Object 3"/>
            <p:cNvGraphicFramePr>
              <a:graphicFrameLocks noChangeAspect="1"/>
            </p:cNvGraphicFramePr>
            <p:nvPr/>
          </p:nvGraphicFramePr>
          <p:xfrm>
            <a:off x="2844130" y="3571374"/>
            <a:ext cx="1808747" cy="772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0" name="Equation" r:id="rId5" imgW="1041400" imgH="444500" progId="Equation.3">
                    <p:embed/>
                  </p:oleObj>
                </mc:Choice>
                <mc:Fallback>
                  <p:oleObj name="Equation" r:id="rId5" imgW="1041400" imgH="4445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130" y="3571374"/>
                          <a:ext cx="1808747" cy="7720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76200"/>
            <a:ext cx="8305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smtClean="0"/>
              <a:t>POTENTIAL AND ELECTRIC FIELD (3D &amp; 1D)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57200" y="1143000"/>
          <a:ext cx="1927225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" name="Equation" r:id="rId4" imgW="1028700" imgH="1054100" progId="Equation.3">
                  <p:embed/>
                </p:oleObj>
              </mc:Choice>
              <mc:Fallback>
                <p:oleObj name="Equation" r:id="rId4" imgW="1028700" imgH="1054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1927225" cy="197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57200" y="3657600"/>
          <a:ext cx="3925888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4" name="Equation" r:id="rId6" imgW="2095500" imgH="1079500" progId="Equation.3">
                  <p:embed/>
                </p:oleObj>
              </mc:Choice>
              <mc:Fallback>
                <p:oleObj name="Equation" r:id="rId6" imgW="2095500" imgH="1079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3925888" cy="202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Obtaining </a:t>
            </a:r>
            <a:r>
              <a:rPr lang="en-US" i="1" dirty="0">
                <a:latin typeface="Times New Roman"/>
                <a:ea typeface="+mj-ea"/>
                <a:cs typeface="Times New Roman"/>
              </a:rPr>
              <a:t>E </a:t>
            </a:r>
            <a:r>
              <a:rPr lang="en-US" dirty="0">
                <a:ea typeface="+mj-ea"/>
                <a:cs typeface="+mj-cs"/>
              </a:rPr>
              <a:t>from </a:t>
            </a:r>
            <a:r>
              <a:rPr lang="en-US" i="1" dirty="0">
                <a:latin typeface="Times New Roman"/>
                <a:ea typeface="+mj-ea"/>
                <a:cs typeface="Times New Roman"/>
              </a:rPr>
              <a:t>V</a:t>
            </a:r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533400" y="2514600"/>
            <a:ext cx="8245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>
                <a:latin typeface="Times New Roman" charset="0"/>
              </a:rPr>
              <a:t>The component of the electric field in a particular direction is the negative of the gradient of the potential in that direction.</a:t>
            </a:r>
          </a:p>
          <a:p>
            <a:pPr algn="just"/>
            <a:endParaRPr lang="en-US" sz="2400">
              <a:latin typeface="Times New Roman" charset="0"/>
            </a:endParaRPr>
          </a:p>
          <a:p>
            <a:pPr algn="just"/>
            <a:r>
              <a:rPr lang="en-US" sz="2400" i="1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2400">
                <a:latin typeface="Times New Roman" charset="0"/>
              </a:rPr>
              <a:t> field always point from high potential to low potential.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685800" y="1066800"/>
          <a:ext cx="4572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Equation" r:id="rId4" imgW="2247900" imgH="736600" progId="">
                  <p:embed/>
                </p:oleObj>
              </mc:Choice>
              <mc:Fallback>
                <p:oleObj name="Equation" r:id="rId4" imgW="2247900" imgH="736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45720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444500" y="914400"/>
            <a:ext cx="8089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If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V = A(3xy</a:t>
            </a:r>
            <a:r>
              <a:rPr lang="en-US" sz="2400" i="1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- 2yz</a:t>
            </a:r>
            <a:r>
              <a:rPr lang="en-US" sz="2400" i="1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2400" dirty="0">
                <a:latin typeface="Goudy Old Style"/>
              </a:rPr>
              <a:t>where 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A=5 volts/m</a:t>
            </a:r>
            <a:r>
              <a:rPr lang="en-US" sz="2400" i="1" baseline="30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2400" dirty="0">
                <a:latin typeface="Goudy Old Style"/>
              </a:rPr>
              <a:t>, find the components of</a:t>
            </a:r>
            <a:r>
              <a:rPr lang="en-US" sz="2400" dirty="0">
                <a:solidFill>
                  <a:srgbClr val="FF0000"/>
                </a:solidFill>
                <a:latin typeface="Goudy Old Style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2400" dirty="0">
                <a:latin typeface="Goudy Old Style"/>
              </a:rPr>
              <a:t>.</a:t>
            </a:r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444500" y="1879600"/>
          <a:ext cx="65151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6" name="Equation" r:id="rId4" imgW="3594497" imgH="394097" progId="">
                  <p:embed/>
                </p:oleObj>
              </mc:Choice>
              <mc:Fallback>
                <p:oleObj name="Equation" r:id="rId4" imgW="3594497" imgH="39409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1879600"/>
                        <a:ext cx="65151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3"/>
          <p:cNvGraphicFramePr>
            <a:graphicFrameLocks noChangeAspect="1"/>
          </p:cNvGraphicFramePr>
          <p:nvPr/>
        </p:nvGraphicFramePr>
        <p:xfrm>
          <a:off x="444500" y="2946400"/>
          <a:ext cx="577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7" name="Equation" r:id="rId6" imgW="3188097" imgH="419497" progId="">
                  <p:embed/>
                </p:oleObj>
              </mc:Choice>
              <mc:Fallback>
                <p:oleObj name="Equation" r:id="rId6" imgW="3188097" imgH="41949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2946400"/>
                        <a:ext cx="577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4"/>
          <p:cNvGraphicFramePr>
            <a:graphicFrameLocks noChangeAspect="1"/>
          </p:cNvGraphicFramePr>
          <p:nvPr/>
        </p:nvGraphicFramePr>
        <p:xfrm>
          <a:off x="444500" y="4165600"/>
          <a:ext cx="64897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8" name="Equation" r:id="rId8" imgW="3581797" imgH="394097" progId="">
                  <p:embed/>
                </p:oleObj>
              </mc:Choice>
              <mc:Fallback>
                <p:oleObj name="Equation" r:id="rId8" imgW="3581797" imgH="39409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4165600"/>
                        <a:ext cx="64897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Spherical coordinates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33400" y="1676400"/>
          <a:ext cx="72390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0" name="Equation" r:id="rId4" imgW="3619500" imgH="1117600" progId="">
                  <p:embed/>
                </p:oleObj>
              </mc:Choice>
              <mc:Fallback>
                <p:oleObj name="Equation" r:id="rId4" imgW="3619500" imgH="1117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2390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/>
              <a:t>Example: electric Dipole</a:t>
            </a:r>
          </a:p>
        </p:txBody>
      </p:sp>
      <p:sp>
        <p:nvSpPr>
          <p:cNvPr id="211971" name="Oval 3"/>
          <p:cNvSpPr>
            <a:spLocks noChangeArrowheads="1"/>
          </p:cNvSpPr>
          <p:nvPr/>
        </p:nvSpPr>
        <p:spPr bwMode="auto">
          <a:xfrm>
            <a:off x="152400" y="3276600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000"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211972" name="Oval 4"/>
          <p:cNvSpPr>
            <a:spLocks noChangeArrowheads="1"/>
          </p:cNvSpPr>
          <p:nvPr/>
        </p:nvSpPr>
        <p:spPr bwMode="auto">
          <a:xfrm>
            <a:off x="152400" y="4648200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latin typeface="Times New Roman"/>
                <a:cs typeface="Times New Roman"/>
              </a:rPr>
              <a:t>-</a:t>
            </a:r>
          </a:p>
        </p:txBody>
      </p:sp>
      <p:cxnSp>
        <p:nvCxnSpPr>
          <p:cNvPr id="211973" name="AutoShape 5"/>
          <p:cNvCxnSpPr>
            <a:cxnSpLocks noChangeShapeType="1"/>
            <a:stCxn id="211972" idx="0"/>
            <a:endCxn id="211971" idx="4"/>
          </p:cNvCxnSpPr>
          <p:nvPr/>
        </p:nvCxnSpPr>
        <p:spPr bwMode="auto">
          <a:xfrm flipV="1">
            <a:off x="381000" y="3733800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1974" name="Line 6"/>
          <p:cNvSpPr>
            <a:spLocks noChangeShapeType="1"/>
          </p:cNvSpPr>
          <p:nvPr/>
        </p:nvSpPr>
        <p:spPr bwMode="auto">
          <a:xfrm flipV="1">
            <a:off x="381000" y="1676400"/>
            <a:ext cx="37338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 flipV="1">
            <a:off x="381000" y="1676400"/>
            <a:ext cx="3733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 flipV="1">
            <a:off x="381000" y="1676400"/>
            <a:ext cx="37338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211978" name="Rectangle 10"/>
          <p:cNvSpPr>
            <a:spLocks noChangeArrowheads="1"/>
          </p:cNvSpPr>
          <p:nvPr/>
        </p:nvSpPr>
        <p:spPr bwMode="auto">
          <a:xfrm>
            <a:off x="4419600" y="1279525"/>
            <a:ext cx="309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Goudy Old Style"/>
              </a:rPr>
              <a:t>P</a:t>
            </a:r>
            <a:endParaRPr lang="en-US" dirty="0">
              <a:latin typeface="Goudy Old Style"/>
            </a:endParaRPr>
          </a:p>
        </p:txBody>
      </p:sp>
      <p:graphicFrame>
        <p:nvGraphicFramePr>
          <p:cNvPr id="211979" name="Object 11"/>
          <p:cNvGraphicFramePr>
            <a:graphicFrameLocks noChangeAspect="1"/>
          </p:cNvGraphicFramePr>
          <p:nvPr/>
        </p:nvGraphicFramePr>
        <p:xfrm>
          <a:off x="76200" y="40386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4" imgW="114300" imgH="127000" progId="">
                  <p:embed/>
                </p:oleObj>
              </mc:Choice>
              <mc:Fallback>
                <p:oleObj name="Equation" r:id="rId4" imgW="114300" imgH="127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0386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0" name="Object 12"/>
          <p:cNvGraphicFramePr>
            <a:graphicFrameLocks noChangeAspect="1"/>
          </p:cNvGraphicFramePr>
          <p:nvPr/>
        </p:nvGraphicFramePr>
        <p:xfrm>
          <a:off x="1447800" y="2384425"/>
          <a:ext cx="3508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6" imgW="139700" imgH="203200" progId="">
                  <p:embed/>
                </p:oleObj>
              </mc:Choice>
              <mc:Fallback>
                <p:oleObj name="Equation" r:id="rId6" imgW="1397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84425"/>
                        <a:ext cx="35083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1" name="Object 13"/>
          <p:cNvGraphicFramePr>
            <a:graphicFrameLocks noChangeAspect="1"/>
          </p:cNvGraphicFramePr>
          <p:nvPr/>
        </p:nvGraphicFramePr>
        <p:xfrm>
          <a:off x="1905000" y="3429000"/>
          <a:ext cx="3508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8" imgW="139700" imgH="203200" progId="">
                  <p:embed/>
                </p:oleObj>
              </mc:Choice>
              <mc:Fallback>
                <p:oleObj name="Equation" r:id="rId8" imgW="1397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29000"/>
                        <a:ext cx="35083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2" name="Object 14"/>
          <p:cNvGraphicFramePr>
            <a:graphicFrameLocks noChangeAspect="1"/>
          </p:cNvGraphicFramePr>
          <p:nvPr/>
        </p:nvGraphicFramePr>
        <p:xfrm>
          <a:off x="359075" y="3934338"/>
          <a:ext cx="222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10" imgW="127000" imgH="177800" progId="">
                  <p:embed/>
                </p:oleObj>
              </mc:Choice>
              <mc:Fallback>
                <p:oleObj name="Equation" r:id="rId10" imgW="127000" imgH="177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75" y="3934338"/>
                        <a:ext cx="2222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3" name="Line 15"/>
          <p:cNvSpPr>
            <a:spLocks noChangeShapeType="1"/>
          </p:cNvSpPr>
          <p:nvPr/>
        </p:nvSpPr>
        <p:spPr bwMode="auto">
          <a:xfrm>
            <a:off x="381000" y="35052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211984" name="Line 16"/>
          <p:cNvSpPr>
            <a:spLocks noChangeShapeType="1"/>
          </p:cNvSpPr>
          <p:nvPr/>
        </p:nvSpPr>
        <p:spPr bwMode="auto">
          <a:xfrm flipV="1">
            <a:off x="609600" y="4648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aphicFrame>
        <p:nvGraphicFramePr>
          <p:cNvPr id="211985" name="Object 17"/>
          <p:cNvGraphicFramePr>
            <a:graphicFrameLocks noChangeAspect="1"/>
          </p:cNvGraphicFramePr>
          <p:nvPr/>
        </p:nvGraphicFramePr>
        <p:xfrm>
          <a:off x="685800" y="4953000"/>
          <a:ext cx="8382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12" imgW="431800" imgH="177800" progId="">
                  <p:embed/>
                </p:oleObj>
              </mc:Choice>
              <mc:Fallback>
                <p:oleObj name="Equation" r:id="rId12" imgW="431800" imgH="177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53000"/>
                        <a:ext cx="8382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6" name="Object 18"/>
          <p:cNvGraphicFramePr>
            <a:graphicFrameLocks noChangeAspect="1"/>
          </p:cNvGraphicFramePr>
          <p:nvPr/>
        </p:nvGraphicFramePr>
        <p:xfrm>
          <a:off x="190500" y="2895600"/>
          <a:ext cx="4191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14" imgW="215900" imgH="177800" progId="">
                  <p:embed/>
                </p:oleObj>
              </mc:Choice>
              <mc:Fallback>
                <p:oleObj name="Equation" r:id="rId14" imgW="215900" imgH="177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2895600"/>
                        <a:ext cx="4191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7" name="Object 19"/>
          <p:cNvGraphicFramePr>
            <a:graphicFrameLocks noChangeAspect="1"/>
          </p:cNvGraphicFramePr>
          <p:nvPr/>
        </p:nvGraphicFramePr>
        <p:xfrm>
          <a:off x="76200" y="5194300"/>
          <a:ext cx="4191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16" imgW="215900" imgH="165100" progId="">
                  <p:embed/>
                </p:oleObj>
              </mc:Choice>
              <mc:Fallback>
                <p:oleObj name="Equation" r:id="rId16" imgW="215900" imgH="165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194300"/>
                        <a:ext cx="4191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8" name="Object 20"/>
          <p:cNvGraphicFramePr>
            <a:graphicFrameLocks noChangeAspect="1"/>
          </p:cNvGraphicFramePr>
          <p:nvPr/>
        </p:nvGraphicFramePr>
        <p:xfrm>
          <a:off x="3886200" y="2133600"/>
          <a:ext cx="4648200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18" imgW="2374900" imgH="1790700" progId="">
                  <p:embed/>
                </p:oleObj>
              </mc:Choice>
              <mc:Fallback>
                <p:oleObj name="Equation" r:id="rId18" imgW="2374900" imgH="1790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33600"/>
                        <a:ext cx="4648200" cy="350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9" name="Object 21"/>
          <p:cNvGraphicFramePr>
            <a:graphicFrameLocks noChangeAspect="1"/>
          </p:cNvGraphicFramePr>
          <p:nvPr/>
        </p:nvGraphicFramePr>
        <p:xfrm>
          <a:off x="1466850" y="3143250"/>
          <a:ext cx="2857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20" imgW="114300" imgH="127000" progId="Equation.3">
                  <p:embed/>
                </p:oleObj>
              </mc:Choice>
              <mc:Fallback>
                <p:oleObj name="Equation" r:id="rId20" imgW="114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3143250"/>
                        <a:ext cx="2857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6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Electric Potential of a Point Charge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3200400" y="990600"/>
            <a:ext cx="1676400" cy="914400"/>
            <a:chOff x="3200400" y="990600"/>
            <a:chExt cx="1676400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200400" y="990600"/>
              <a:ext cx="1676400" cy="9144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17411" name="Object 3"/>
            <p:cNvGraphicFramePr>
              <a:graphicFrameLocks noChangeAspect="1"/>
            </p:cNvGraphicFramePr>
            <p:nvPr/>
          </p:nvGraphicFramePr>
          <p:xfrm>
            <a:off x="3352800" y="1066800"/>
            <a:ext cx="1248492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9" name="Equation" r:id="rId3" imgW="673100" imgH="393700" progId="Equation.3">
                    <p:embed/>
                  </p:oleObj>
                </mc:Choice>
                <mc:Fallback>
                  <p:oleObj name="Equation" r:id="rId3" imgW="673100" imgH="3937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1066800"/>
                          <a:ext cx="1248492" cy="730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477000" y="1066800"/>
          <a:ext cx="16764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" name="Equation" r:id="rId5" imgW="863600" imgH="647700" progId="">
                  <p:embed/>
                </p:oleObj>
              </mc:Choice>
              <mc:Fallback>
                <p:oleObj name="Equation" r:id="rId5" imgW="863600" imgH="647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066800"/>
                        <a:ext cx="16764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10" descr="screenshot_0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3204" r="18681"/>
          <a:stretch>
            <a:fillRect/>
          </a:stretch>
        </p:blipFill>
        <p:spPr bwMode="auto">
          <a:xfrm>
            <a:off x="533400" y="2895600"/>
            <a:ext cx="47244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/>
              <a:t>Electric field of a dipole</a:t>
            </a:r>
          </a:p>
        </p:txBody>
      </p:sp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762000" y="1371600"/>
          <a:ext cx="5789613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3" name="Equation" r:id="rId4" imgW="2959100" imgH="1549400" progId="Equation.3">
                  <p:embed/>
                </p:oleObj>
              </mc:Choice>
              <mc:Fallback>
                <p:oleObj name="Equation" r:id="rId4" imgW="2959100" imgH="154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5789613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4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_18Capaci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4225" y="1066800"/>
            <a:ext cx="32797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V and uniform E field in 1D</a:t>
            </a:r>
            <a:endParaRPr lang="en-US" sz="4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605405"/>
              </p:ext>
            </p:extLst>
          </p:nvPr>
        </p:nvGraphicFramePr>
        <p:xfrm>
          <a:off x="258352" y="990600"/>
          <a:ext cx="5605873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2" name="Equation" r:id="rId4" imgW="2565400" imgH="1028700" progId="Equation.3">
                  <p:embed/>
                </p:oleObj>
              </mc:Choice>
              <mc:Fallback>
                <p:oleObj name="Equation" r:id="rId4" imgW="2565400" imgH="1028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52" y="990600"/>
                        <a:ext cx="5605873" cy="224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3352800"/>
            <a:ext cx="5788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dirty="0">
                <a:latin typeface="Goudy Old Style"/>
              </a:rPr>
              <a:t> decreases along the direction of the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2400" dirty="0">
                <a:latin typeface="Goudy Old Style"/>
              </a:rPr>
              <a:t> field.</a:t>
            </a:r>
          </a:p>
          <a:p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2400" dirty="0">
                <a:latin typeface="Goudy Old Style"/>
              </a:rPr>
              <a:t> field points in the direction of decreasing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dirty="0">
                <a:latin typeface="Goudy Old Style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715962"/>
          </a:xfrm>
        </p:spPr>
        <p:txBody>
          <a:bodyPr/>
          <a:lstStyle/>
          <a:p>
            <a:r>
              <a:rPr lang="en-US" dirty="0" smtClean="0"/>
              <a:t>V from 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09651" y="1143000"/>
            <a:ext cx="6172200" cy="817562"/>
            <a:chOff x="1009651" y="1143000"/>
            <a:chExt cx="6172200" cy="817562"/>
          </a:xfrm>
        </p:grpSpPr>
        <p:sp>
          <p:nvSpPr>
            <p:cNvPr id="5" name="Multiply 4"/>
            <p:cNvSpPr/>
            <p:nvPr/>
          </p:nvSpPr>
          <p:spPr>
            <a:xfrm>
              <a:off x="1009651" y="1166841"/>
              <a:ext cx="685800" cy="609600"/>
            </a:xfrm>
            <a:prstGeom prst="mathMultiply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Multiply 5"/>
            <p:cNvSpPr/>
            <p:nvPr/>
          </p:nvSpPr>
          <p:spPr>
            <a:xfrm>
              <a:off x="6496051" y="1166841"/>
              <a:ext cx="685800" cy="609600"/>
            </a:xfrm>
            <a:prstGeom prst="mathMultiply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192214" y="1592262"/>
              <a:ext cx="4064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6678614" y="1592262"/>
              <a:ext cx="4159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667000" y="1592262"/>
              <a:ext cx="2438400" cy="1588"/>
            </a:xfrm>
            <a:prstGeom prst="straightConnector1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2743200" y="1143000"/>
            <a:ext cx="3810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74" name="Equation" r:id="rId3" imgW="152400" imgH="165100" progId="Equation.3">
                    <p:embed/>
                  </p:oleObj>
                </mc:Choice>
                <mc:Fallback>
                  <p:oleObj name="Equation" r:id="rId3" imgW="152400" imgH="1651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1143000"/>
                          <a:ext cx="381000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05066"/>
              </p:ext>
            </p:extLst>
          </p:nvPr>
        </p:nvGraphicFramePr>
        <p:xfrm>
          <a:off x="2694071" y="641350"/>
          <a:ext cx="5306929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5" name="Equation" r:id="rId5" imgW="2552700" imgH="241300" progId="Equation.3">
                  <p:embed/>
                </p:oleObj>
              </mc:Choice>
              <mc:Fallback>
                <p:oleObj name="Equation" r:id="rId5" imgW="2552700" imgH="2413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071" y="641350"/>
                        <a:ext cx="5306929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22350" y="2105025"/>
          <a:ext cx="36877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6" name="Equation" r:id="rId7" imgW="1828800" imgH="368300" progId="Equation.3">
                  <p:embed/>
                </p:oleObj>
              </mc:Choice>
              <mc:Fallback>
                <p:oleObj name="Equation" r:id="rId7" imgW="1828800" imgH="368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2105025"/>
                        <a:ext cx="36877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66800" y="3067050"/>
          <a:ext cx="4087949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7" name="Equation" r:id="rId9" imgW="2184400" imgH="444500" progId="Equation.3">
                  <p:embed/>
                </p:oleObj>
              </mc:Choice>
              <mc:Fallback>
                <p:oleObj name="Equation" r:id="rId9" imgW="2184400" imgH="4445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67050"/>
                        <a:ext cx="4087949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1066800" y="4038600"/>
          <a:ext cx="5870575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8" name="Equation" r:id="rId11" imgW="3136900" imgH="1092200" progId="Equation.3">
                  <p:embed/>
                </p:oleObj>
              </mc:Choice>
              <mc:Fallback>
                <p:oleObj name="Equation" r:id="rId11" imgW="3136900" imgH="1092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38600"/>
                        <a:ext cx="5870575" cy="204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715962"/>
          </a:xfrm>
        </p:spPr>
        <p:txBody>
          <a:bodyPr/>
          <a:lstStyle/>
          <a:p>
            <a:r>
              <a:rPr lang="en-US" dirty="0" smtClean="0"/>
              <a:t>V from E (Alternative Method)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1009651" y="1143000"/>
            <a:ext cx="6172200" cy="817562"/>
            <a:chOff x="1009651" y="1143000"/>
            <a:chExt cx="6172200" cy="817562"/>
          </a:xfrm>
        </p:grpSpPr>
        <p:sp>
          <p:nvSpPr>
            <p:cNvPr id="5" name="Multiply 4"/>
            <p:cNvSpPr/>
            <p:nvPr/>
          </p:nvSpPr>
          <p:spPr>
            <a:xfrm>
              <a:off x="1009651" y="1166841"/>
              <a:ext cx="685800" cy="609600"/>
            </a:xfrm>
            <a:prstGeom prst="mathMultiply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Multiply 5"/>
            <p:cNvSpPr/>
            <p:nvPr/>
          </p:nvSpPr>
          <p:spPr>
            <a:xfrm>
              <a:off x="6496051" y="1166841"/>
              <a:ext cx="685800" cy="609600"/>
            </a:xfrm>
            <a:prstGeom prst="mathMultiply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192214" y="1592262"/>
              <a:ext cx="4064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6678614" y="1592262"/>
              <a:ext cx="4159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667000" y="1592262"/>
              <a:ext cx="2438400" cy="1588"/>
            </a:xfrm>
            <a:prstGeom prst="straightConnector1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2743200" y="1143000"/>
            <a:ext cx="3810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91" name="Equation" r:id="rId3" imgW="152400" imgH="165100" progId="Equation.3">
                    <p:embed/>
                  </p:oleObj>
                </mc:Choice>
                <mc:Fallback>
                  <p:oleObj name="Equation" r:id="rId3" imgW="152400" imgH="165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1143000"/>
                          <a:ext cx="381000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667000" y="665191"/>
          <a:ext cx="5306929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92" name="Equation" r:id="rId5" imgW="2552700" imgH="241300" progId="Equation.3">
                  <p:embed/>
                </p:oleObj>
              </mc:Choice>
              <mc:Fallback>
                <p:oleObj name="Equation" r:id="rId5" imgW="25527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65191"/>
                        <a:ext cx="5306929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8200" y="3505200"/>
          <a:ext cx="6554788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93" name="Equation" r:id="rId7" imgW="3251200" imgH="876300" progId="Equation.3">
                  <p:embed/>
                </p:oleObj>
              </mc:Choice>
              <mc:Fallback>
                <p:oleObj name="Equation" r:id="rId7" imgW="3251200" imgH="876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05200"/>
                        <a:ext cx="6554788" cy="176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12800" y="1981200"/>
          <a:ext cx="725129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94" name="Equation" r:id="rId9" imgW="3568700" imgH="596900" progId="Equation.3">
                  <p:embed/>
                </p:oleObj>
              </mc:Choice>
              <mc:Fallback>
                <p:oleObj name="Equation" r:id="rId9" imgW="3568700" imgH="596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981200"/>
                        <a:ext cx="7251295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7467600" cy="715962"/>
          </a:xfrm>
        </p:spPr>
        <p:txBody>
          <a:bodyPr/>
          <a:lstStyle/>
          <a:p>
            <a:r>
              <a:rPr lang="en-US" dirty="0" smtClean="0"/>
              <a:t>Special case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1009651" y="1143000"/>
            <a:ext cx="6172200" cy="817562"/>
            <a:chOff x="1009651" y="1143000"/>
            <a:chExt cx="6172200" cy="817562"/>
          </a:xfrm>
        </p:grpSpPr>
        <p:sp>
          <p:nvSpPr>
            <p:cNvPr id="5" name="Multiply 4"/>
            <p:cNvSpPr/>
            <p:nvPr/>
          </p:nvSpPr>
          <p:spPr>
            <a:xfrm>
              <a:off x="1009651" y="1166841"/>
              <a:ext cx="685800" cy="609600"/>
            </a:xfrm>
            <a:prstGeom prst="mathMultiply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Multiply 5"/>
            <p:cNvSpPr/>
            <p:nvPr/>
          </p:nvSpPr>
          <p:spPr>
            <a:xfrm>
              <a:off x="6496051" y="1166841"/>
              <a:ext cx="685800" cy="609600"/>
            </a:xfrm>
            <a:prstGeom prst="mathMultiply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192214" y="1592262"/>
              <a:ext cx="4064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6678614" y="1592262"/>
              <a:ext cx="4159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667000" y="1592262"/>
              <a:ext cx="2438400" cy="1588"/>
            </a:xfrm>
            <a:prstGeom prst="straightConnector1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2743200" y="1143000"/>
            <a:ext cx="3810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502" name="Equation" r:id="rId3" imgW="152400" imgH="165100" progId="Equation.3">
                    <p:embed/>
                  </p:oleObj>
                </mc:Choice>
                <mc:Fallback>
                  <p:oleObj name="Equation" r:id="rId3" imgW="152400" imgH="165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1143000"/>
                          <a:ext cx="381000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661668"/>
              </p:ext>
            </p:extLst>
          </p:nvPr>
        </p:nvGraphicFramePr>
        <p:xfrm>
          <a:off x="3227471" y="685800"/>
          <a:ext cx="5306929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03" name="Equation" r:id="rId5" imgW="2552700" imgH="241300" progId="Equation.3">
                  <p:embed/>
                </p:oleObj>
              </mc:Choice>
              <mc:Fallback>
                <p:oleObj name="Equation" r:id="rId5" imgW="25527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471" y="685800"/>
                        <a:ext cx="5306929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11250" y="2209800"/>
          <a:ext cx="35083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04" name="Equation" r:id="rId7" imgW="1739900" imgH="165100" progId="Equation.3">
                  <p:embed/>
                </p:oleObj>
              </mc:Choice>
              <mc:Fallback>
                <p:oleObj name="Equation" r:id="rId7" imgW="17399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2209800"/>
                        <a:ext cx="35083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1138237" y="2851150"/>
          <a:ext cx="549116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05" name="Equation" r:id="rId9" imgW="2933700" imgH="635000" progId="Equation.3">
                  <p:embed/>
                </p:oleObj>
              </mc:Choice>
              <mc:Fallback>
                <p:oleObj name="Equation" r:id="rId9" imgW="2933700" imgH="63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7" y="2851150"/>
                        <a:ext cx="5491163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E from V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1009651" y="2133600"/>
            <a:ext cx="6172200" cy="817562"/>
            <a:chOff x="1009651" y="1143000"/>
            <a:chExt cx="6172200" cy="817562"/>
          </a:xfrm>
        </p:grpSpPr>
        <p:sp>
          <p:nvSpPr>
            <p:cNvPr id="5" name="Multiply 4"/>
            <p:cNvSpPr/>
            <p:nvPr/>
          </p:nvSpPr>
          <p:spPr>
            <a:xfrm>
              <a:off x="1009651" y="1166841"/>
              <a:ext cx="685800" cy="609600"/>
            </a:xfrm>
            <a:prstGeom prst="mathMultiply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Multiply 5"/>
            <p:cNvSpPr/>
            <p:nvPr/>
          </p:nvSpPr>
          <p:spPr>
            <a:xfrm>
              <a:off x="6496051" y="1166841"/>
              <a:ext cx="685800" cy="609600"/>
            </a:xfrm>
            <a:prstGeom prst="mathMultiply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192214" y="1592262"/>
              <a:ext cx="4064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6678614" y="1592262"/>
              <a:ext cx="4159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667000" y="1592262"/>
              <a:ext cx="2438400" cy="1588"/>
            </a:xfrm>
            <a:prstGeom prst="straightConnector1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2227263" y="1143000"/>
            <a:ext cx="3182937" cy="408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78" name="Equation" r:id="rId3" imgW="1485900" imgH="190500" progId="Equation.3">
                    <p:embed/>
                  </p:oleObj>
                </mc:Choice>
                <mc:Fallback>
                  <p:oleObj name="Equation" r:id="rId3" imgW="1485900" imgH="1905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7263" y="1143000"/>
                          <a:ext cx="3182937" cy="408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384938"/>
              </p:ext>
            </p:extLst>
          </p:nvPr>
        </p:nvGraphicFramePr>
        <p:xfrm>
          <a:off x="3086100" y="1214437"/>
          <a:ext cx="49911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9" name="Equation" r:id="rId5" imgW="2400300" imgH="368300" progId="Equation.3">
                  <p:embed/>
                </p:oleObj>
              </mc:Choice>
              <mc:Fallback>
                <p:oleObj name="Equation" r:id="rId5" imgW="24003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214437"/>
                        <a:ext cx="499110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835908"/>
              </p:ext>
            </p:extLst>
          </p:nvPr>
        </p:nvGraphicFramePr>
        <p:xfrm>
          <a:off x="1009651" y="2951162"/>
          <a:ext cx="5070475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0" name="Equation" r:id="rId7" imgW="2514600" imgH="812800" progId="Equation.3">
                  <p:embed/>
                </p:oleObj>
              </mc:Choice>
              <mc:Fallback>
                <p:oleObj name="Equation" r:id="rId7" imgW="2514600" imgH="812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1" y="2951162"/>
                        <a:ext cx="5070475" cy="163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607693"/>
              </p:ext>
            </p:extLst>
          </p:nvPr>
        </p:nvGraphicFramePr>
        <p:xfrm>
          <a:off x="990600" y="4762500"/>
          <a:ext cx="587057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1" name="Equation" r:id="rId9" imgW="3136900" imgH="876300" progId="Equation.3">
                  <p:embed/>
                </p:oleObj>
              </mc:Choice>
              <mc:Fallback>
                <p:oleObj name="Equation" r:id="rId9" imgW="3136900" imgH="876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62500"/>
                        <a:ext cx="5870575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5962"/>
          </a:xfrm>
        </p:spPr>
        <p:txBody>
          <a:bodyPr/>
          <a:lstStyle/>
          <a:p>
            <a:r>
              <a:rPr lang="en-US" dirty="0" smtClean="0"/>
              <a:t>E from V (Alternative Method)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1009651" y="1697038"/>
            <a:ext cx="6172200" cy="817562"/>
            <a:chOff x="1009651" y="1143000"/>
            <a:chExt cx="6172200" cy="817562"/>
          </a:xfrm>
        </p:grpSpPr>
        <p:sp>
          <p:nvSpPr>
            <p:cNvPr id="5" name="Multiply 4"/>
            <p:cNvSpPr/>
            <p:nvPr/>
          </p:nvSpPr>
          <p:spPr>
            <a:xfrm>
              <a:off x="1009651" y="1166841"/>
              <a:ext cx="685800" cy="609600"/>
            </a:xfrm>
            <a:prstGeom prst="mathMultiply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Multiply 5"/>
            <p:cNvSpPr/>
            <p:nvPr/>
          </p:nvSpPr>
          <p:spPr>
            <a:xfrm>
              <a:off x="6496051" y="1166841"/>
              <a:ext cx="685800" cy="609600"/>
            </a:xfrm>
            <a:prstGeom prst="mathMultiply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192214" y="1592262"/>
              <a:ext cx="4064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6678614" y="1592262"/>
              <a:ext cx="4159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667000" y="1592262"/>
              <a:ext cx="2438400" cy="1588"/>
            </a:xfrm>
            <a:prstGeom prst="straightConnector1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2227263" y="1143000"/>
            <a:ext cx="3182937" cy="408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14" name="Equation" r:id="rId3" imgW="1485900" imgH="190500" progId="Equation.3">
                    <p:embed/>
                  </p:oleObj>
                </mc:Choice>
                <mc:Fallback>
                  <p:oleObj name="Equation" r:id="rId3" imgW="1485900" imgH="1905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7263" y="1143000"/>
                          <a:ext cx="3182937" cy="408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86100" y="777875"/>
          <a:ext cx="49911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5" name="Equation" r:id="rId5" imgW="2400300" imgH="368300" progId="Equation.3">
                  <p:embed/>
                </p:oleObj>
              </mc:Choice>
              <mc:Fallback>
                <p:oleObj name="Equation" r:id="rId5" imgW="24003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777875"/>
                        <a:ext cx="499110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8200" y="3924300"/>
          <a:ext cx="755332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6" name="Equation" r:id="rId7" imgW="3746500" imgH="622300" progId="Equation.3">
                  <p:embed/>
                </p:oleObj>
              </mc:Choice>
              <mc:Fallback>
                <p:oleObj name="Equation" r:id="rId7" imgW="3746500" imgH="622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24300"/>
                        <a:ext cx="7553325" cy="125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812800" y="2330479"/>
          <a:ext cx="72517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7" name="Equation" r:id="rId9" imgW="3568700" imgH="596900" progId="Equation.3">
                  <p:embed/>
                </p:oleObj>
              </mc:Choice>
              <mc:Fallback>
                <p:oleObj name="Equation" r:id="rId9" imgW="3568700" imgH="5969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330479"/>
                        <a:ext cx="725170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8600" y="1150938"/>
            <a:ext cx="853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</a:rPr>
              <a:t>For </a:t>
            </a:r>
            <a:r>
              <a:rPr lang="en-US" sz="2400" b="1">
                <a:latin typeface="Times New Roman" charset="0"/>
              </a:rPr>
              <a:t>spherically symmetric</a:t>
            </a:r>
            <a:r>
              <a:rPr lang="en-US" sz="2400">
                <a:latin typeface="Times New Roman" charset="0"/>
              </a:rPr>
              <a:t> charge distributions, the electric fields are radial and we have: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Spherically symmetric case</a:t>
            </a:r>
            <a:endParaRPr lang="en-US" sz="4000" dirty="0">
              <a:ea typeface="+mj-ea"/>
              <a:cs typeface="+mj-cs"/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3263900" y="1752600"/>
          <a:ext cx="190500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3" name="Equation" r:id="rId4" imgW="1066800" imgH="850900" progId="Equation.3">
                  <p:embed/>
                </p:oleObj>
              </mc:Choice>
              <mc:Fallback>
                <p:oleObj name="Equation" r:id="rId4" imgW="1066800" imgH="850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1752600"/>
                        <a:ext cx="1905000" cy="151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304800" y="3352800"/>
            <a:ext cx="845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latin typeface="Goudy Old Style"/>
              </a:rPr>
              <a:t>The above equations are often combined with the convention of </a:t>
            </a:r>
            <a:r>
              <a:rPr lang="en-US" sz="2300" i="1" dirty="0">
                <a:latin typeface="Goudy Old Style"/>
              </a:rPr>
              <a:t>V</a:t>
            </a:r>
            <a:r>
              <a:rPr lang="en-US" sz="2300" i="1" baseline="-25000" dirty="0">
                <a:latin typeface="Goudy Old Style"/>
              </a:rPr>
              <a:t>∞</a:t>
            </a:r>
            <a:r>
              <a:rPr lang="en-US" sz="2300" i="1" dirty="0">
                <a:latin typeface="Goudy Old Style"/>
              </a:rPr>
              <a:t>=0</a:t>
            </a:r>
            <a:r>
              <a:rPr lang="en-US" sz="2300" dirty="0">
                <a:latin typeface="Goudy Old Style"/>
              </a:rPr>
              <a:t> to give the potential:</a:t>
            </a:r>
          </a:p>
        </p:txBody>
      </p:sp>
      <p:grpSp>
        <p:nvGrpSpPr>
          <p:cNvPr id="64519" name="Group 10"/>
          <p:cNvGrpSpPr>
            <a:grpSpLocks/>
          </p:cNvGrpSpPr>
          <p:nvPr/>
        </p:nvGrpSpPr>
        <p:grpSpPr bwMode="auto">
          <a:xfrm>
            <a:off x="2849563" y="4343400"/>
            <a:ext cx="2484437" cy="1295400"/>
            <a:chOff x="2315787" y="4343400"/>
            <a:chExt cx="2484813" cy="1295400"/>
          </a:xfrm>
        </p:grpSpPr>
        <p:sp>
          <p:nvSpPr>
            <p:cNvPr id="10" name="Rounded Rectangle 9"/>
            <p:cNvSpPr/>
            <p:nvPr/>
          </p:nvSpPr>
          <p:spPr>
            <a:xfrm>
              <a:off x="2895312" y="4800600"/>
              <a:ext cx="1905288" cy="838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64515" name="Object 3"/>
            <p:cNvGraphicFramePr>
              <a:graphicFrameLocks noChangeAspect="1"/>
            </p:cNvGraphicFramePr>
            <p:nvPr/>
          </p:nvGraphicFramePr>
          <p:xfrm>
            <a:off x="2315787" y="4343400"/>
            <a:ext cx="2378826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44" name="Equation" r:id="rId6" imgW="1282700" imgH="698500" progId="Equation.3">
                    <p:embed/>
                  </p:oleObj>
                </mc:Choice>
                <mc:Fallback>
                  <p:oleObj name="Equation" r:id="rId6" imgW="1282700" imgH="6985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5787" y="4343400"/>
                          <a:ext cx="2378826" cy="1295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Potential of a point charge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66565" name="Group 6"/>
          <p:cNvGrpSpPr>
            <a:grpSpLocks/>
          </p:cNvGrpSpPr>
          <p:nvPr/>
        </p:nvGrpSpPr>
        <p:grpSpPr bwMode="auto">
          <a:xfrm>
            <a:off x="2667000" y="914400"/>
            <a:ext cx="1905000" cy="1071563"/>
            <a:chOff x="2590800" y="1138237"/>
            <a:chExt cx="1905000" cy="1071563"/>
          </a:xfrm>
        </p:grpSpPr>
        <p:sp>
          <p:nvSpPr>
            <p:cNvPr id="6" name="Rounded Rectangle 5"/>
            <p:cNvSpPr/>
            <p:nvPr/>
          </p:nvSpPr>
          <p:spPr>
            <a:xfrm>
              <a:off x="2590800" y="1138237"/>
              <a:ext cx="1905000" cy="107156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66563" name="Object 3"/>
            <p:cNvGraphicFramePr>
              <a:graphicFrameLocks noChangeAspect="1"/>
            </p:cNvGraphicFramePr>
            <p:nvPr/>
          </p:nvGraphicFramePr>
          <p:xfrm>
            <a:off x="2674938" y="1212850"/>
            <a:ext cx="1600200" cy="84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91" name="Equation" r:id="rId3" imgW="863600" imgH="457200" progId="Equation.3">
                    <p:embed/>
                  </p:oleObj>
                </mc:Choice>
                <mc:Fallback>
                  <p:oleObj name="Equation" r:id="rId3" imgW="8636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4938" y="1212850"/>
                          <a:ext cx="1600200" cy="849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Oval 7"/>
          <p:cNvSpPr/>
          <p:nvPr/>
        </p:nvSpPr>
        <p:spPr>
          <a:xfrm>
            <a:off x="6838956" y="3886200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rgbClr val="000000"/>
                </a:solidFill>
              </a:rPr>
              <a:t>q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7277100" y="2819400"/>
            <a:ext cx="342900" cy="304800"/>
          </a:xfrm>
          <a:prstGeom prst="mathMultiply">
            <a:avLst>
              <a:gd name="adj1" fmla="val 9274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572" name="TextBox 9"/>
          <p:cNvSpPr txBox="1">
            <a:spLocks noChangeArrowheads="1"/>
          </p:cNvSpPr>
          <p:nvPr/>
        </p:nvSpPr>
        <p:spPr bwMode="auto">
          <a:xfrm>
            <a:off x="7189788" y="2982913"/>
            <a:ext cx="40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P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467600" y="274638"/>
            <a:ext cx="990600" cy="2544762"/>
            <a:chOff x="7467602" y="274634"/>
            <a:chExt cx="990599" cy="2544765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6690519" y="1051717"/>
              <a:ext cx="2544765" cy="990599"/>
            </a:xfrm>
            <a:prstGeom prst="straightConnector1">
              <a:avLst/>
            </a:prstGeom>
            <a:ln w="349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575" name="TextBox 13"/>
            <p:cNvSpPr txBox="1">
              <a:spLocks noChangeArrowheads="1"/>
            </p:cNvSpPr>
            <p:nvPr/>
          </p:nvSpPr>
          <p:spPr bwMode="auto">
            <a:xfrm rot="17487904">
              <a:off x="6775258" y="1291375"/>
              <a:ext cx="21669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Goudy Old Style"/>
                </a:rPr>
                <a:t>Integrate from infinity to </a:t>
              </a:r>
              <a:r>
                <a:rPr lang="en-US" sz="1400" i="1" dirty="0">
                  <a:latin typeface="Goudy Old Style"/>
                </a:rPr>
                <a:t>P</a:t>
              </a:r>
            </a:p>
          </p:txBody>
        </p:sp>
      </p:grp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28600" y="2286000"/>
          <a:ext cx="6091238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2" name="Equation" r:id="rId5" imgW="3619500" imgH="901700" progId="Equation.3">
                  <p:embed/>
                </p:oleObj>
              </mc:Choice>
              <mc:Fallback>
                <p:oleObj name="Equation" r:id="rId5" imgW="3619500" imgH="901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6091238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39762"/>
          </a:xfrm>
        </p:spPr>
        <p:txBody>
          <a:bodyPr/>
          <a:lstStyle/>
          <a:p>
            <a:r>
              <a:rPr lang="en-US" dirty="0" smtClean="0"/>
              <a:t>Tricks to get </a:t>
            </a:r>
            <a:r>
              <a:rPr lang="en-US" i="1" dirty="0" smtClean="0"/>
              <a:t>V</a:t>
            </a:r>
            <a:r>
              <a:rPr lang="en-US" dirty="0" smtClean="0"/>
              <a:t> from </a:t>
            </a:r>
            <a:r>
              <a:rPr lang="en-US" i="1" dirty="0" smtClean="0"/>
              <a:t>E</a:t>
            </a:r>
            <a:endParaRPr lang="en-US" i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914400" y="715962"/>
            <a:ext cx="7893050" cy="2603500"/>
            <a:chOff x="914400" y="1282700"/>
            <a:chExt cx="7893050" cy="2603500"/>
          </a:xfrm>
        </p:grpSpPr>
        <p:sp>
          <p:nvSpPr>
            <p:cNvPr id="10" name="Rectangle 9"/>
            <p:cNvSpPr/>
            <p:nvPr/>
          </p:nvSpPr>
          <p:spPr>
            <a:xfrm>
              <a:off x="6096000" y="1282700"/>
              <a:ext cx="2514600" cy="2209800"/>
            </a:xfrm>
            <a:prstGeom prst="rect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14400" y="1282700"/>
              <a:ext cx="1524000" cy="22098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38400" y="1282700"/>
              <a:ext cx="1143000" cy="2209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1282700"/>
              <a:ext cx="2514600" cy="2209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ultiply 5"/>
            <p:cNvSpPr/>
            <p:nvPr/>
          </p:nvSpPr>
          <p:spPr>
            <a:xfrm>
              <a:off x="914400" y="1860034"/>
              <a:ext cx="685800" cy="609600"/>
            </a:xfrm>
            <a:prstGeom prst="mathMultiply">
              <a:avLst>
                <a:gd name="adj1" fmla="val 1283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ultiply 6"/>
            <p:cNvSpPr/>
            <p:nvPr/>
          </p:nvSpPr>
          <p:spPr>
            <a:xfrm>
              <a:off x="6400800" y="1860034"/>
              <a:ext cx="685800" cy="609600"/>
            </a:xfrm>
            <a:prstGeom prst="mathMultiply">
              <a:avLst>
                <a:gd name="adj1" fmla="val 1461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6422" y="2284968"/>
              <a:ext cx="406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2834" y="2284968"/>
              <a:ext cx="41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503413" y="3009900"/>
            <a:ext cx="355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43" name="Equation" r:id="rId3" imgW="177800" imgH="203200" progId="Equation.3">
                    <p:embed/>
                  </p:oleObj>
                </mc:Choice>
                <mc:Fallback>
                  <p:oleObj name="Equation" r:id="rId3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3413" y="3009900"/>
                          <a:ext cx="3556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1427" name="Object 3"/>
            <p:cNvGraphicFramePr>
              <a:graphicFrameLocks noChangeAspect="1"/>
            </p:cNvGraphicFramePr>
            <p:nvPr/>
          </p:nvGraphicFramePr>
          <p:xfrm>
            <a:off x="2806700" y="3009900"/>
            <a:ext cx="3810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44" name="Equation" r:id="rId5" imgW="190500" imgH="203200" progId="Equation.3">
                    <p:embed/>
                  </p:oleObj>
                </mc:Choice>
                <mc:Fallback>
                  <p:oleObj name="Equation" r:id="rId5" imgW="1905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700" y="3009900"/>
                          <a:ext cx="3810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1428" name="Object 4"/>
            <p:cNvGraphicFramePr>
              <a:graphicFrameLocks noChangeAspect="1"/>
            </p:cNvGraphicFramePr>
            <p:nvPr/>
          </p:nvGraphicFramePr>
          <p:xfrm>
            <a:off x="4711700" y="3009900"/>
            <a:ext cx="3810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45" name="Equation" r:id="rId7" imgW="190500" imgH="203200" progId="Equation.3">
                    <p:embed/>
                  </p:oleObj>
                </mc:Choice>
                <mc:Fallback>
                  <p:oleObj name="Equation" r:id="rId7" imgW="1905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1700" y="3009900"/>
                          <a:ext cx="3810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1429" name="Object 5"/>
            <p:cNvGraphicFramePr>
              <a:graphicFrameLocks noChangeAspect="1"/>
            </p:cNvGraphicFramePr>
            <p:nvPr/>
          </p:nvGraphicFramePr>
          <p:xfrm>
            <a:off x="7213600" y="3009900"/>
            <a:ext cx="406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46" name="Equation" r:id="rId9" imgW="203200" imgH="203200" progId="Equation.3">
                    <p:embed/>
                  </p:oleObj>
                </mc:Choice>
                <mc:Fallback>
                  <p:oleObj name="Equation" r:id="rId9" imgW="203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3600" y="3009900"/>
                          <a:ext cx="4064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2269671" y="3492500"/>
            <a:ext cx="337457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47" name="Equation" r:id="rId11" imgW="152400" imgH="177800" progId="Equation.3">
                    <p:embed/>
                  </p:oleObj>
                </mc:Choice>
                <mc:Fallback>
                  <p:oleObj name="Equation" r:id="rId11" imgW="1524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671" y="3492500"/>
                          <a:ext cx="337457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1431" name="Object 7"/>
            <p:cNvGraphicFramePr>
              <a:graphicFrameLocks noChangeAspect="1"/>
            </p:cNvGraphicFramePr>
            <p:nvPr/>
          </p:nvGraphicFramePr>
          <p:xfrm>
            <a:off x="3384550" y="3492500"/>
            <a:ext cx="393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48" name="Equation" r:id="rId13" imgW="177800" imgH="177800" progId="Equation.3">
                    <p:embed/>
                  </p:oleObj>
                </mc:Choice>
                <mc:Fallback>
                  <p:oleObj name="Equation" r:id="rId13" imgW="1778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4550" y="3492500"/>
                          <a:ext cx="3937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1432" name="Object 8"/>
            <p:cNvGraphicFramePr>
              <a:graphicFrameLocks noChangeAspect="1"/>
            </p:cNvGraphicFramePr>
            <p:nvPr/>
          </p:nvGraphicFramePr>
          <p:xfrm>
            <a:off x="5899150" y="3492500"/>
            <a:ext cx="393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49" name="Equation" r:id="rId15" imgW="177800" imgH="177800" progId="Equation.3">
                    <p:embed/>
                  </p:oleObj>
                </mc:Choice>
                <mc:Fallback>
                  <p:oleObj name="Equation" r:id="rId15" imgW="1778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9150" y="3492500"/>
                          <a:ext cx="3937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1433" name="Object 9"/>
            <p:cNvGraphicFramePr>
              <a:graphicFrameLocks noChangeAspect="1"/>
            </p:cNvGraphicFramePr>
            <p:nvPr/>
          </p:nvGraphicFramePr>
          <p:xfrm>
            <a:off x="8413750" y="3492500"/>
            <a:ext cx="393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50" name="Equation" r:id="rId17" imgW="177800" imgH="177800" progId="Equation.3">
                    <p:embed/>
                  </p:oleObj>
                </mc:Choice>
                <mc:Fallback>
                  <p:oleObj name="Equation" r:id="rId17" imgW="1778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13750" y="3492500"/>
                          <a:ext cx="3937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14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81235"/>
              </p:ext>
            </p:extLst>
          </p:nvPr>
        </p:nvGraphicFramePr>
        <p:xfrm>
          <a:off x="869949" y="4578350"/>
          <a:ext cx="6343651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1" name="Equation" r:id="rId19" imgW="3302000" imgH="482600" progId="Equation.3">
                  <p:embed/>
                </p:oleObj>
              </mc:Choice>
              <mc:Fallback>
                <p:oleObj name="Equation" r:id="rId19" imgW="3302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49" y="4578350"/>
                        <a:ext cx="6343651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15220" y="3581400"/>
            <a:ext cx="7795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Goudy Old Style"/>
              </a:rPr>
              <a:t>Sometimes the electric field changes from one region to the next. In this case, the integral for </a:t>
            </a:r>
            <a:r>
              <a:rPr lang="en-US" sz="2300" i="1" dirty="0" smtClean="0">
                <a:latin typeface="Times New Roman"/>
                <a:cs typeface="Times New Roman"/>
              </a:rPr>
              <a:t>ΔV</a:t>
            </a:r>
            <a:r>
              <a:rPr lang="en-US" sz="2300" dirty="0" smtClean="0">
                <a:latin typeface="Goudy Old Style"/>
              </a:rPr>
              <a:t> breaks into several terms.</a:t>
            </a:r>
            <a:endParaRPr lang="en-US" sz="2300" dirty="0">
              <a:latin typeface="Goudy Old Style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1598612"/>
            <a:ext cx="5287434" cy="1588"/>
          </a:xfrm>
          <a:prstGeom prst="straightConnector1">
            <a:avLst/>
          </a:prstGeom>
          <a:ln w="635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3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Potential of multiple charges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33400" y="1158875"/>
            <a:ext cx="8108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When you have more than one charge and you want to find the total potential, you simply add the potential due to each individual charge.</a:t>
            </a:r>
          </a:p>
        </p:txBody>
      </p:sp>
      <p:sp>
        <p:nvSpPr>
          <p:cNvPr id="160772" name="Oval 4"/>
          <p:cNvSpPr>
            <a:spLocks noChangeArrowheads="1"/>
          </p:cNvSpPr>
          <p:nvPr/>
        </p:nvSpPr>
        <p:spPr bwMode="auto">
          <a:xfrm>
            <a:off x="457200" y="4114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60773" name="Oval 5"/>
          <p:cNvSpPr>
            <a:spLocks noChangeArrowheads="1"/>
          </p:cNvSpPr>
          <p:nvPr/>
        </p:nvSpPr>
        <p:spPr bwMode="auto">
          <a:xfrm>
            <a:off x="1066800" y="3048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i="1" baseline="-25000" dirty="0">
                <a:latin typeface="Times New Roman"/>
                <a:cs typeface="Times New Roman"/>
              </a:rPr>
              <a:t>3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60774" name="Oval 6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>
                <a:latin typeface="Times New Roman"/>
                <a:cs typeface="Times New Roman"/>
              </a:rPr>
              <a:t>q</a:t>
            </a:r>
            <a:r>
              <a:rPr lang="en-US" i="1" baseline="-25000">
                <a:latin typeface="Times New Roman"/>
                <a:cs typeface="Times New Roman"/>
              </a:rPr>
              <a:t>2</a:t>
            </a:r>
            <a:endParaRPr lang="en-US" i="1">
              <a:latin typeface="Times New Roman"/>
              <a:cs typeface="Times New Roman"/>
            </a:endParaRPr>
          </a:p>
        </p:txBody>
      </p:sp>
      <p:sp>
        <p:nvSpPr>
          <p:cNvPr id="18446" name="Rectangle 8"/>
          <p:cNvSpPr>
            <a:spLocks noChangeArrowheads="1"/>
          </p:cNvSpPr>
          <p:nvPr/>
        </p:nvSpPr>
        <p:spPr bwMode="auto">
          <a:xfrm>
            <a:off x="2667000" y="2879725"/>
            <a:ext cx="306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P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851150" y="4191000"/>
          <a:ext cx="5791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Equation" r:id="rId4" imgW="2895600" imgH="203200" progId="">
                  <p:embed/>
                </p:oleObj>
              </mc:Choice>
              <mc:Fallback>
                <p:oleObj name="Equation" r:id="rId4" imgW="28956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91000"/>
                        <a:ext cx="57912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ultiply 10"/>
          <p:cNvSpPr/>
          <p:nvPr/>
        </p:nvSpPr>
        <p:spPr>
          <a:xfrm>
            <a:off x="2819400" y="3048000"/>
            <a:ext cx="342900" cy="304800"/>
          </a:xfrm>
          <a:prstGeom prst="mathMultiply">
            <a:avLst>
              <a:gd name="adj1" fmla="val 9274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Potential of a uniform spherical charge distribution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715000" y="3276600"/>
            <a:ext cx="2133600" cy="2133600"/>
            <a:chOff x="5715000" y="3276600"/>
            <a:chExt cx="2133600" cy="2133600"/>
          </a:xfrm>
        </p:grpSpPr>
        <p:sp>
          <p:nvSpPr>
            <p:cNvPr id="3" name="Oval 2"/>
            <p:cNvSpPr/>
            <p:nvPr/>
          </p:nvSpPr>
          <p:spPr>
            <a:xfrm>
              <a:off x="5715000" y="3276600"/>
              <a:ext cx="2133600" cy="2133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endCxn id="3" idx="7"/>
            </p:cNvCxnSpPr>
            <p:nvPr/>
          </p:nvCxnSpPr>
          <p:spPr>
            <a:xfrm rot="5400000" flipH="1" flipV="1">
              <a:off x="6743700" y="3627158"/>
              <a:ext cx="830542" cy="7543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883801" y="3745468"/>
              <a:ext cx="353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oudy Old Style"/>
                </a:rPr>
                <a:t>R</a:t>
              </a:r>
              <a:endParaRPr lang="en-US" i="1" dirty="0">
                <a:latin typeface="Goudy Old Style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1" y="609600"/>
            <a:ext cx="708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Goudy Old Style"/>
              </a:rPr>
              <a:t>Suppose the sphere has a uniform volume charge density </a:t>
            </a:r>
            <a:r>
              <a:rPr lang="en-US" sz="2300" i="1" dirty="0" err="1" smtClean="0">
                <a:latin typeface="Times New Roman"/>
                <a:cs typeface="Times New Roman"/>
              </a:rPr>
              <a:t>ρ</a:t>
            </a:r>
            <a:r>
              <a:rPr lang="en-US" sz="2300" dirty="0" smtClean="0">
                <a:latin typeface="Goudy Old Style"/>
              </a:rPr>
              <a:t>, find potential inside and outside the sphere.</a:t>
            </a:r>
            <a:endParaRPr lang="en-US" sz="2300" dirty="0">
              <a:latin typeface="Goudy Old Style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036762" y="1981200"/>
          <a:ext cx="2611438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" name="Equation" r:id="rId3" imgW="1384300" imgH="1638300" progId="Equation.3">
                  <p:embed/>
                </p:oleObj>
              </mc:Choice>
              <mc:Fallback>
                <p:oleObj name="Equation" r:id="rId3" imgW="1384300" imgH="163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2" y="1981200"/>
                        <a:ext cx="2611438" cy="309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53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Case 1: Outside the sphere (</a:t>
            </a:r>
            <a:r>
              <a:rPr lang="en-US" sz="3200" i="1" cap="none" dirty="0" err="1" smtClean="0"/>
              <a:t>r</a:t>
            </a:r>
            <a:r>
              <a:rPr lang="en-US" sz="3200" i="1" cap="none" dirty="0" smtClean="0"/>
              <a:t> &gt; R</a:t>
            </a:r>
            <a:r>
              <a:rPr lang="en-US" sz="3200" cap="none" dirty="0" smtClean="0"/>
              <a:t>)</a:t>
            </a:r>
            <a:endParaRPr lang="en-US" sz="3200" i="1" cap="none" dirty="0"/>
          </a:p>
        </p:txBody>
      </p:sp>
      <p:grpSp>
        <p:nvGrpSpPr>
          <p:cNvPr id="19" name="Group 18"/>
          <p:cNvGrpSpPr/>
          <p:nvPr/>
        </p:nvGrpSpPr>
        <p:grpSpPr>
          <a:xfrm>
            <a:off x="5791200" y="3505200"/>
            <a:ext cx="2133600" cy="2133600"/>
            <a:chOff x="4572000" y="3581400"/>
            <a:chExt cx="2133600" cy="2133600"/>
          </a:xfrm>
        </p:grpSpPr>
        <p:sp>
          <p:nvSpPr>
            <p:cNvPr id="3" name="Oval 2"/>
            <p:cNvSpPr/>
            <p:nvPr/>
          </p:nvSpPr>
          <p:spPr>
            <a:xfrm>
              <a:off x="4572000" y="3581400"/>
              <a:ext cx="2133600" cy="2133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endCxn id="3" idx="7"/>
            </p:cNvCxnSpPr>
            <p:nvPr/>
          </p:nvCxnSpPr>
          <p:spPr>
            <a:xfrm rot="5400000" flipH="1" flipV="1">
              <a:off x="5600700" y="3931958"/>
              <a:ext cx="830542" cy="7543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740801" y="4050268"/>
              <a:ext cx="353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oudy Old Style"/>
                </a:rPr>
                <a:t>R</a:t>
              </a:r>
              <a:endParaRPr lang="en-US" i="1" dirty="0">
                <a:latin typeface="Goudy Old Style"/>
              </a:endParaRPr>
            </a:p>
          </p:txBody>
        </p:sp>
      </p:grpSp>
      <p:sp>
        <p:nvSpPr>
          <p:cNvPr id="14" name="Multiply 13"/>
          <p:cNvSpPr/>
          <p:nvPr/>
        </p:nvSpPr>
        <p:spPr>
          <a:xfrm>
            <a:off x="7277100" y="2819400"/>
            <a:ext cx="342900" cy="304800"/>
          </a:xfrm>
          <a:prstGeom prst="mathMultiply">
            <a:avLst>
              <a:gd name="adj1" fmla="val 92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90322" y="2983468"/>
            <a:ext cx="40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P</a:t>
            </a:r>
            <a:endParaRPr lang="en-US" i="1" dirty="0">
              <a:latin typeface="Times New Roman"/>
              <a:cs typeface="Times New Roman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67602" y="274640"/>
            <a:ext cx="990599" cy="2544759"/>
            <a:chOff x="7467602" y="274640"/>
            <a:chExt cx="990599" cy="2544759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6690522" y="1051720"/>
              <a:ext cx="2544759" cy="990599"/>
            </a:xfrm>
            <a:prstGeom prst="straightConnector1">
              <a:avLst/>
            </a:prstGeom>
            <a:ln w="349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7487904">
              <a:off x="6784976" y="1291375"/>
              <a:ext cx="2147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Goudy Old Style"/>
                </a:rPr>
                <a:t>Integrate from infinity to </a:t>
              </a:r>
              <a:r>
                <a:rPr lang="en-US" sz="1400" i="1" dirty="0" smtClean="0">
                  <a:latin typeface="Goudy Old Style"/>
                </a:rPr>
                <a:t>P</a:t>
              </a:r>
              <a:endParaRPr lang="en-US" sz="1400" i="1" dirty="0">
                <a:latin typeface="Goudy Old Style"/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04800" y="1219200"/>
          <a:ext cx="56927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3" name="Equation" r:id="rId3" imgW="3073400" imgH="444500" progId="Equation.3">
                  <p:embed/>
                </p:oleObj>
              </mc:Choice>
              <mc:Fallback>
                <p:oleObj name="Equation" r:id="rId3" imgW="3073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56927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13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Case 2: Inside the sphere (</a:t>
            </a:r>
            <a:r>
              <a:rPr lang="en-US" sz="3200" i="1" cap="none" dirty="0" err="1" smtClean="0"/>
              <a:t>r</a:t>
            </a:r>
            <a:r>
              <a:rPr lang="en-US" sz="3200" i="1" cap="none" dirty="0" smtClean="0"/>
              <a:t> &lt; R</a:t>
            </a:r>
            <a:r>
              <a:rPr lang="en-US" sz="3200" cap="none" dirty="0" smtClean="0"/>
              <a:t>)</a:t>
            </a:r>
            <a:endParaRPr lang="en-US" sz="3200" i="1" cap="none" dirty="0"/>
          </a:p>
        </p:txBody>
      </p:sp>
      <p:grpSp>
        <p:nvGrpSpPr>
          <p:cNvPr id="4" name="Group 18"/>
          <p:cNvGrpSpPr/>
          <p:nvPr/>
        </p:nvGrpSpPr>
        <p:grpSpPr>
          <a:xfrm>
            <a:off x="5791200" y="3505200"/>
            <a:ext cx="2133600" cy="2133600"/>
            <a:chOff x="4572000" y="3581400"/>
            <a:chExt cx="2133600" cy="2133600"/>
          </a:xfrm>
        </p:grpSpPr>
        <p:sp>
          <p:nvSpPr>
            <p:cNvPr id="3" name="Oval 2"/>
            <p:cNvSpPr/>
            <p:nvPr/>
          </p:nvSpPr>
          <p:spPr>
            <a:xfrm>
              <a:off x="4572000" y="3581400"/>
              <a:ext cx="2133600" cy="2133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endCxn id="3" idx="7"/>
            </p:cNvCxnSpPr>
            <p:nvPr/>
          </p:nvCxnSpPr>
          <p:spPr>
            <a:xfrm rot="5400000" flipH="1" flipV="1">
              <a:off x="5600700" y="3931958"/>
              <a:ext cx="830542" cy="7543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96000" y="4038600"/>
              <a:ext cx="353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oudy Old Style"/>
                </a:rPr>
                <a:t>R</a:t>
              </a:r>
              <a:endParaRPr lang="en-US" i="1" dirty="0">
                <a:latin typeface="Goudy Old Style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33122" y="3886200"/>
            <a:ext cx="429678" cy="533400"/>
            <a:chOff x="6790278" y="3653590"/>
            <a:chExt cx="429678" cy="533400"/>
          </a:xfrm>
        </p:grpSpPr>
        <p:sp>
          <p:nvSpPr>
            <p:cNvPr id="14" name="Multiply 13"/>
            <p:cNvSpPr/>
            <p:nvPr/>
          </p:nvSpPr>
          <p:spPr>
            <a:xfrm>
              <a:off x="6877056" y="3653590"/>
              <a:ext cx="342900" cy="304800"/>
            </a:xfrm>
            <a:prstGeom prst="mathMultiply">
              <a:avLst>
                <a:gd name="adj1" fmla="val 927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90278" y="3817658"/>
              <a:ext cx="400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7010400" y="198432"/>
            <a:ext cx="1424146" cy="3763967"/>
            <a:chOff x="7467602" y="198433"/>
            <a:chExt cx="990599" cy="2620966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6690522" y="1051720"/>
              <a:ext cx="2544759" cy="990599"/>
            </a:xfrm>
            <a:prstGeom prst="straightConnector1">
              <a:avLst/>
            </a:prstGeom>
            <a:ln w="349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7487904">
              <a:off x="6611898" y="1338222"/>
              <a:ext cx="2493659" cy="214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Goudy Old Style"/>
                </a:rPr>
                <a:t>Integrate from infinity to </a:t>
              </a:r>
              <a:r>
                <a:rPr lang="en-US" sz="1400" i="1" dirty="0" smtClean="0">
                  <a:latin typeface="Goudy Old Style"/>
                </a:rPr>
                <a:t>P</a:t>
              </a:r>
              <a:endParaRPr lang="en-US" sz="1400" i="1" dirty="0">
                <a:latin typeface="Goudy Old Style"/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04800" y="1182687"/>
          <a:ext cx="5033962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7" name="Equation" r:id="rId3" imgW="2717800" imgH="1866900" progId="Equation.3">
                  <p:embed/>
                </p:oleObj>
              </mc:Choice>
              <mc:Fallback>
                <p:oleObj name="Equation" r:id="rId3" imgW="2717800" imgH="186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82687"/>
                        <a:ext cx="5033962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77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ea typeface="+mj-ea"/>
                <a:cs typeface="+mj-cs"/>
              </a:rPr>
              <a:t>Equipotential</a:t>
            </a:r>
            <a:r>
              <a:rPr lang="en-US" dirty="0">
                <a:ea typeface="+mj-ea"/>
                <a:cs typeface="+mj-cs"/>
              </a:rPr>
              <a:t> surfaces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991600" cy="2133600"/>
          </a:xfrm>
        </p:spPr>
        <p:txBody>
          <a:bodyPr/>
          <a:lstStyle/>
          <a:p>
            <a:pPr eaLnBrk="1" hangingPunct="1"/>
            <a:r>
              <a:rPr lang="en-US"/>
              <a:t>They are defined as a surface in space on which the potential is the same for every point (surfaces of constant voltage)</a:t>
            </a:r>
          </a:p>
          <a:p>
            <a:pPr eaLnBrk="1" hangingPunct="1"/>
            <a:r>
              <a:rPr lang="en-US"/>
              <a:t>The electric field at every point of an equipotential surface is </a:t>
            </a:r>
            <a:r>
              <a:rPr lang="en-US">
                <a:solidFill>
                  <a:srgbClr val="000000"/>
                </a:solidFill>
              </a:rPr>
              <a:t>perpendicular </a:t>
            </a:r>
            <a:r>
              <a:rPr lang="en-US"/>
              <a:t>to the surface</a:t>
            </a:r>
          </a:p>
        </p:txBody>
      </p:sp>
      <p:pic>
        <p:nvPicPr>
          <p:cNvPr id="67588" name="Picture 5" descr="5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971800"/>
            <a:ext cx="6934200" cy="317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More examples of </a:t>
            </a:r>
            <a:r>
              <a:rPr lang="en-US" dirty="0" err="1" smtClean="0">
                <a:ea typeface="+mj-ea"/>
                <a:cs typeface="+mj-cs"/>
              </a:rPr>
              <a:t>Equipotentials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69635" name="Picture 4" descr="23_Figure24-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85471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call them “circles”</a:t>
            </a:r>
            <a:endParaRPr lang="en-US" dirty="0"/>
          </a:p>
        </p:txBody>
      </p:sp>
      <p:pic>
        <p:nvPicPr>
          <p:cNvPr id="3" name="Picture 2" descr="screenshot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7" y="1524000"/>
            <a:ext cx="7542213" cy="50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7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001000" cy="6858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err="1">
                <a:ea typeface="+mj-ea"/>
                <a:cs typeface="+mj-cs"/>
              </a:rPr>
              <a:t>Equipotential</a:t>
            </a:r>
            <a:r>
              <a:rPr lang="en-US" sz="3500" dirty="0">
                <a:ea typeface="+mj-ea"/>
                <a:cs typeface="+mj-cs"/>
              </a:rPr>
              <a:t> lines perpendicular to </a:t>
            </a:r>
            <a:r>
              <a:rPr lang="en-US" sz="3500" i="1" dirty="0">
                <a:latin typeface="Times New Roman"/>
                <a:ea typeface="+mj-ea"/>
                <a:cs typeface="Times New Roman"/>
              </a:rPr>
              <a:t>E</a:t>
            </a:r>
            <a:r>
              <a:rPr lang="en-US" sz="3500" dirty="0">
                <a:ea typeface="+mj-ea"/>
                <a:cs typeface="+mj-cs"/>
              </a:rPr>
              <a:t> field</a:t>
            </a: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457200" y="2286000"/>
          <a:ext cx="60198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0" name="Equation" r:id="rId4" imgW="2997200" imgH="736600" progId="">
                  <p:embed/>
                </p:oleObj>
              </mc:Choice>
              <mc:Fallback>
                <p:oleObj name="Equation" r:id="rId4" imgW="2997200" imgH="736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60198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Goudy Old Style"/>
              </a:rPr>
              <a:t>Consider the equation: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57200" y="36576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Goudy Old Style"/>
              </a:rPr>
              <a:t>To get zero, all line elements </a:t>
            </a:r>
            <a:r>
              <a:rPr lang="en-GB" sz="2400" i="1" dirty="0">
                <a:latin typeface="Times New Roman" charset="0"/>
                <a:ea typeface="Times New Roman" charset="0"/>
                <a:cs typeface="Times New Roman" charset="0"/>
              </a:rPr>
              <a:t>ds</a:t>
            </a:r>
            <a:r>
              <a:rPr lang="en-GB" sz="2400" b="1" dirty="0">
                <a:latin typeface="Goudy Old Style"/>
              </a:rPr>
              <a:t> </a:t>
            </a:r>
            <a:r>
              <a:rPr lang="en-GB" sz="2400" dirty="0">
                <a:latin typeface="Goudy Old Style"/>
              </a:rPr>
              <a:t>along the trace must be perpendicular to </a:t>
            </a:r>
            <a:r>
              <a:rPr lang="en-GB" sz="24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GB" sz="2400" dirty="0">
                <a:latin typeface="Goudy Old Style"/>
              </a:rPr>
              <a:t>.</a:t>
            </a:r>
          </a:p>
        </p:txBody>
      </p:sp>
      <p:pic>
        <p:nvPicPr>
          <p:cNvPr id="70662" name="Picture 6" descr="Equipotentia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362200"/>
            <a:ext cx="29860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Electric Potential of a Charged Conductor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6477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2400" i="1" dirty="0">
                <a:latin typeface="Goudy Old Style"/>
              </a:rPr>
              <a:t>E =0</a:t>
            </a:r>
            <a:r>
              <a:rPr lang="en-US" sz="2400" dirty="0">
                <a:latin typeface="Goudy Old Style"/>
              </a:rPr>
              <a:t> inside conductor in equilibrium.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2400" dirty="0">
                <a:latin typeface="Goudy Old Style"/>
              </a:rPr>
              <a:t> Any net charge resides on the surface of the conductor.  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2400" dirty="0">
                <a:latin typeface="Goudy Old Style"/>
              </a:rPr>
              <a:t> Electric field immediately outside the conductor is </a:t>
            </a:r>
            <a:r>
              <a:rPr lang="en-US" sz="2400" dirty="0">
                <a:solidFill>
                  <a:srgbClr val="FF0000"/>
                </a:solidFill>
                <a:latin typeface="Goudy Old Style"/>
              </a:rPr>
              <a:t>perpendicular</a:t>
            </a:r>
            <a:r>
              <a:rPr lang="en-US" sz="2400" dirty="0">
                <a:latin typeface="Goudy Old Style"/>
              </a:rPr>
              <a:t> to the surface of the conductor. </a:t>
            </a:r>
          </a:p>
        </p:txBody>
      </p:sp>
      <p:pic>
        <p:nvPicPr>
          <p:cNvPr id="72708" name="Picture 5" descr="potential1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057400"/>
            <a:ext cx="25876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152400"/>
            <a:ext cx="7772400" cy="762000"/>
          </a:xfrm>
        </p:spPr>
        <p:txBody>
          <a:bodyPr>
            <a:normAutofit/>
          </a:bodyPr>
          <a:lstStyle/>
          <a:p>
            <a:r>
              <a:rPr kumimoji="0" lang="en-US" sz="4000" dirty="0"/>
              <a:t>Continuous charge distribution </a:t>
            </a:r>
            <a:endParaRPr lang="en-US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064125" y="2133600"/>
            <a:ext cx="3616325" cy="1876425"/>
            <a:chOff x="103" y="1458"/>
            <a:chExt cx="2278" cy="1182"/>
          </a:xfrm>
        </p:grpSpPr>
        <p:sp>
          <p:nvSpPr>
            <p:cNvPr id="39939" name="AutoShape 3"/>
            <p:cNvSpPr>
              <a:spLocks noChangeArrowheads="1"/>
            </p:cNvSpPr>
            <p:nvPr/>
          </p:nvSpPr>
          <p:spPr bwMode="auto">
            <a:xfrm>
              <a:off x="336" y="1680"/>
              <a:ext cx="480" cy="960"/>
            </a:xfrm>
            <a:custGeom>
              <a:avLst/>
              <a:gdLst>
                <a:gd name="G0" fmla="+- 1215 0 0"/>
                <a:gd name="G1" fmla="+- 21600 0 1215"/>
                <a:gd name="G2" fmla="+- 21600 0 121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215" y="10800"/>
                  </a:moveTo>
                  <a:cubicBezTo>
                    <a:pt x="1215" y="16094"/>
                    <a:pt x="5506" y="20385"/>
                    <a:pt x="10800" y="20385"/>
                  </a:cubicBezTo>
                  <a:cubicBezTo>
                    <a:pt x="16094" y="20385"/>
                    <a:pt x="20385" y="16094"/>
                    <a:pt x="20385" y="10800"/>
                  </a:cubicBezTo>
                  <a:cubicBezTo>
                    <a:pt x="20385" y="5506"/>
                    <a:pt x="16094" y="1215"/>
                    <a:pt x="10800" y="1215"/>
                  </a:cubicBezTo>
                  <a:cubicBezTo>
                    <a:pt x="5506" y="1215"/>
                    <a:pt x="1215" y="5506"/>
                    <a:pt x="1215" y="1080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39940" name="Line 4"/>
            <p:cNvSpPr>
              <a:spLocks noChangeShapeType="1"/>
            </p:cNvSpPr>
            <p:nvPr/>
          </p:nvSpPr>
          <p:spPr bwMode="auto">
            <a:xfrm>
              <a:off x="576" y="2160"/>
              <a:ext cx="16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 flipH="1" flipV="1">
              <a:off x="103" y="2142"/>
              <a:ext cx="489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>
              <a:off x="624" y="1680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576" y="1680"/>
              <a:ext cx="48" cy="48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297" y="145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i="1">
                  <a:latin typeface="Times New Roman" pitchFamily="-109" charset="0"/>
                </a:rPr>
                <a:t>dq</a:t>
              </a: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 flipV="1">
              <a:off x="576" y="1734"/>
              <a:ext cx="24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425" y="182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i="1">
                  <a:latin typeface="Times New Roman" pitchFamily="-109" charset="0"/>
                </a:rPr>
                <a:t>a</a:t>
              </a:r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950" y="1689"/>
              <a:ext cx="1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i="1">
                  <a:latin typeface="Times New Roman" pitchFamily="-109" charset="0"/>
                </a:rPr>
                <a:t>r</a:t>
              </a:r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1244" y="2193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i="1">
                  <a:solidFill>
                    <a:srgbClr val="0000FF"/>
                  </a:solidFill>
                  <a:latin typeface="Times New Roman" pitchFamily="-109" charset="0"/>
                </a:rPr>
                <a:t>P</a:t>
              </a:r>
            </a:p>
          </p:txBody>
        </p:sp>
        <p:sp>
          <p:nvSpPr>
            <p:cNvPr id="39949" name="Oval 13"/>
            <p:cNvSpPr>
              <a:spLocks noChangeAspect="1" noChangeArrowheads="1"/>
            </p:cNvSpPr>
            <p:nvPr/>
          </p:nvSpPr>
          <p:spPr bwMode="auto">
            <a:xfrm>
              <a:off x="1344" y="2187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2208" y="2160"/>
              <a:ext cx="1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i="1">
                  <a:latin typeface="Times New Roman" pitchFamily="-109" charset="0"/>
                </a:rPr>
                <a:t>x</a:t>
              </a:r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874" y="2150"/>
              <a:ext cx="1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i="1">
                  <a:latin typeface="Times New Roman" pitchFamily="-109" charset="0"/>
                </a:rPr>
                <a:t>x</a:t>
              </a:r>
            </a:p>
          </p:txBody>
        </p:sp>
      </p:grp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457200" y="914400"/>
            <a:ext cx="839787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en-US" sz="2500" dirty="0">
                <a:solidFill>
                  <a:srgbClr val="000000"/>
                </a:solidFill>
                <a:latin typeface="Goudy Old Style"/>
              </a:rPr>
              <a:t>Find the electric potential at a point </a:t>
            </a:r>
            <a:r>
              <a:rPr lang="en-US" sz="2500"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2500" dirty="0">
                <a:solidFill>
                  <a:srgbClr val="000000"/>
                </a:solidFill>
                <a:latin typeface="Goudy Old Style"/>
              </a:rPr>
              <a:t> located on the axis of a uniformly charged ring of radius </a:t>
            </a:r>
            <a:r>
              <a:rPr lang="en-US" sz="2500" i="1" dirty="0">
                <a:solidFill>
                  <a:srgbClr val="000000"/>
                </a:solidFill>
                <a:latin typeface="Goudy Old Style"/>
              </a:rPr>
              <a:t>a</a:t>
            </a:r>
            <a:r>
              <a:rPr lang="en-US" sz="2500" dirty="0">
                <a:solidFill>
                  <a:srgbClr val="000000"/>
                </a:solidFill>
                <a:latin typeface="Goudy Old Style"/>
              </a:rPr>
              <a:t> and a total charge </a:t>
            </a:r>
            <a:r>
              <a:rPr lang="en-US" sz="25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sz="2500" dirty="0">
                <a:solidFill>
                  <a:srgbClr val="000000"/>
                </a:solidFill>
                <a:latin typeface="Goudy Old Style"/>
              </a:rPr>
              <a:t>.  The plane of the ring is perpendicular to the </a:t>
            </a:r>
            <a:r>
              <a:rPr lang="en-US" sz="2500" i="1" dirty="0">
                <a:solidFill>
                  <a:srgbClr val="000000"/>
                </a:solidFill>
                <a:latin typeface="Goudy Old Style"/>
              </a:rPr>
              <a:t>x</a:t>
            </a:r>
            <a:r>
              <a:rPr lang="en-US" sz="2500" dirty="0">
                <a:solidFill>
                  <a:srgbClr val="000000"/>
                </a:solidFill>
                <a:latin typeface="Goudy Old Style"/>
              </a:rPr>
              <a:t>-axis.</a:t>
            </a:r>
          </a:p>
        </p:txBody>
      </p:sp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551673" y="4948237"/>
          <a:ext cx="56578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7" name="Equation" r:id="rId4" imgW="2616200" imgH="495300" progId="">
                  <p:embed/>
                </p:oleObj>
              </mc:Choice>
              <mc:Fallback>
                <p:oleObj name="Equation" r:id="rId4" imgW="2616200" imgH="495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73" y="4948237"/>
                        <a:ext cx="56578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551673" y="3961261"/>
            <a:ext cx="83034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latin typeface="Goudy Old Style"/>
              </a:rPr>
              <a:t>Each charge element on the ring is the same distance from </a:t>
            </a:r>
            <a:r>
              <a:rPr lang="en-US" sz="2400" i="1" dirty="0">
                <a:latin typeface="Times New Roman"/>
                <a:cs typeface="Times New Roman"/>
              </a:rPr>
              <a:t>P</a:t>
            </a:r>
            <a:r>
              <a:rPr lang="en-US" sz="2400" i="1" dirty="0">
                <a:latin typeface="Goudy Old Style"/>
              </a:rPr>
              <a:t>, </a:t>
            </a:r>
            <a:r>
              <a:rPr lang="en-US" sz="2400" dirty="0">
                <a:latin typeface="Goudy Old Style"/>
              </a:rPr>
              <a:t>so </a:t>
            </a:r>
            <a:r>
              <a:rPr lang="en-US" sz="2400" i="1" dirty="0" err="1">
                <a:latin typeface="Times New Roman"/>
                <a:cs typeface="Times New Roman"/>
              </a:rPr>
              <a:t>r</a:t>
            </a:r>
            <a:r>
              <a:rPr lang="en-US" sz="2400" dirty="0">
                <a:latin typeface="Goudy Old Style"/>
              </a:rPr>
              <a:t> is a constant in the </a:t>
            </a:r>
            <a:r>
              <a:rPr lang="en-US" sz="2400" dirty="0" smtClean="0">
                <a:latin typeface="Goudy Old Style"/>
              </a:rPr>
              <a:t>integration</a:t>
            </a:r>
            <a:r>
              <a:rPr lang="en-US" sz="2400" dirty="0">
                <a:latin typeface="Goudy Old Style"/>
              </a:rPr>
              <a:t>:</a:t>
            </a:r>
          </a:p>
        </p:txBody>
      </p:sp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551673" y="2505524"/>
          <a:ext cx="41513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8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73" y="2505524"/>
                        <a:ext cx="4151313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99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8686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A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1.00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μC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Goudy Old Style"/>
              </a:rPr>
              <a:t>point charge is located at the origin and a second point charge of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-4.00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μC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Goudy Old Style"/>
              </a:rPr>
              <a:t>is located on the </a:t>
            </a:r>
            <a:r>
              <a:rPr lang="en-US" sz="2400" i="1" dirty="0">
                <a:latin typeface="Goudy Old Style"/>
              </a:rPr>
              <a:t>x</a:t>
            </a:r>
            <a:r>
              <a:rPr lang="en-US" sz="2400" dirty="0">
                <a:latin typeface="Goudy Old Style"/>
              </a:rPr>
              <a:t>-axis. Find the total electric potential at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 dirty="0">
                <a:latin typeface="Goudy Old Style"/>
              </a:rPr>
              <a:t> due to these charges.</a:t>
            </a:r>
            <a:r>
              <a:rPr lang="de-DE" sz="2400" dirty="0">
                <a:latin typeface="Goudy Old Style"/>
              </a:rPr>
              <a:t>  </a:t>
            </a:r>
            <a:endParaRPr lang="en-US" sz="2400" i="1" dirty="0">
              <a:latin typeface="Goudy Old Style"/>
            </a:endParaRPr>
          </a:p>
        </p:txBody>
      </p:sp>
      <p:sp>
        <p:nvSpPr>
          <p:cNvPr id="24583" name="Rectangle 19"/>
          <p:cNvSpPr>
            <a:spLocks noGrp="1" noChangeArrowheads="1"/>
          </p:cNvSpPr>
          <p:nvPr>
            <p:ph type="title"/>
          </p:nvPr>
        </p:nvSpPr>
        <p:spPr>
          <a:xfrm>
            <a:off x="555625" y="-76200"/>
            <a:ext cx="7772400" cy="6096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  <a:cs typeface="+mj-cs"/>
              </a:rPr>
              <a:t>Point charge potential</a:t>
            </a:r>
          </a:p>
        </p:txBody>
      </p:sp>
      <p:grpSp>
        <p:nvGrpSpPr>
          <p:cNvPr id="20488" name="Group 22"/>
          <p:cNvGrpSpPr>
            <a:grpSpLocks/>
          </p:cNvGrpSpPr>
          <p:nvPr/>
        </p:nvGrpSpPr>
        <p:grpSpPr bwMode="auto">
          <a:xfrm>
            <a:off x="76200" y="2667000"/>
            <a:ext cx="3643313" cy="2857500"/>
            <a:chOff x="48" y="2424"/>
            <a:chExt cx="2295" cy="1800"/>
          </a:xfrm>
        </p:grpSpPr>
        <p:sp>
          <p:nvSpPr>
            <p:cNvPr id="24585" name="Oval 3"/>
            <p:cNvSpPr>
              <a:spLocks noChangeArrowheads="1"/>
            </p:cNvSpPr>
            <p:nvPr/>
          </p:nvSpPr>
          <p:spPr bwMode="auto">
            <a:xfrm>
              <a:off x="528" y="3786"/>
              <a:ext cx="144" cy="14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92" name="Line 4"/>
            <p:cNvSpPr>
              <a:spLocks noChangeShapeType="1"/>
            </p:cNvSpPr>
            <p:nvPr/>
          </p:nvSpPr>
          <p:spPr bwMode="auto">
            <a:xfrm flipV="1">
              <a:off x="597" y="2514"/>
              <a:ext cx="0" cy="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0493" name="Line 5"/>
            <p:cNvSpPr>
              <a:spLocks noChangeShapeType="1"/>
            </p:cNvSpPr>
            <p:nvPr/>
          </p:nvSpPr>
          <p:spPr bwMode="auto">
            <a:xfrm>
              <a:off x="597" y="2919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0494" name="Line 6"/>
            <p:cNvSpPr>
              <a:spLocks noChangeShapeType="1"/>
            </p:cNvSpPr>
            <p:nvPr/>
          </p:nvSpPr>
          <p:spPr bwMode="auto">
            <a:xfrm>
              <a:off x="597" y="3927"/>
              <a:ext cx="0" cy="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0495" name="Line 7"/>
            <p:cNvSpPr>
              <a:spLocks noChangeShapeType="1"/>
            </p:cNvSpPr>
            <p:nvPr/>
          </p:nvSpPr>
          <p:spPr bwMode="auto">
            <a:xfrm>
              <a:off x="309" y="3864"/>
              <a:ext cx="2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0496" name="Line 8"/>
            <p:cNvSpPr>
              <a:spLocks noChangeShapeType="1"/>
            </p:cNvSpPr>
            <p:nvPr/>
          </p:nvSpPr>
          <p:spPr bwMode="auto">
            <a:xfrm>
              <a:off x="678" y="385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0497" name="Oval 9"/>
            <p:cNvSpPr>
              <a:spLocks noChangeArrowheads="1"/>
            </p:cNvSpPr>
            <p:nvPr/>
          </p:nvSpPr>
          <p:spPr bwMode="auto">
            <a:xfrm>
              <a:off x="574" y="294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0498" name="Text Box 10"/>
            <p:cNvSpPr txBox="1">
              <a:spLocks noChangeArrowheads="1"/>
            </p:cNvSpPr>
            <p:nvPr/>
          </p:nvSpPr>
          <p:spPr bwMode="auto">
            <a:xfrm>
              <a:off x="1710" y="3815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 i="1">
                  <a:latin typeface="Times New Roman" charset="0"/>
                </a:rPr>
                <a:t>q</a:t>
              </a:r>
              <a:r>
                <a:rPr lang="de-DE" sz="2000" baseline="-25000">
                  <a:latin typeface="Times New Roman" charset="0"/>
                </a:rPr>
                <a:t>2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20499" name="Text Box 11"/>
            <p:cNvSpPr txBox="1">
              <a:spLocks noChangeArrowheads="1"/>
            </p:cNvSpPr>
            <p:nvPr/>
          </p:nvSpPr>
          <p:spPr bwMode="auto">
            <a:xfrm>
              <a:off x="350" y="3861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 i="1">
                  <a:latin typeface="Times New Roman" charset="0"/>
                </a:rPr>
                <a:t>q</a:t>
              </a:r>
              <a:r>
                <a:rPr lang="de-DE" sz="2000" baseline="-25000">
                  <a:latin typeface="Times New Roman" charset="0"/>
                </a:rPr>
                <a:t>1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20500" name="Text Box 12"/>
            <p:cNvSpPr txBox="1">
              <a:spLocks noChangeArrowheads="1"/>
            </p:cNvSpPr>
            <p:nvPr/>
          </p:nvSpPr>
          <p:spPr bwMode="auto">
            <a:xfrm>
              <a:off x="48" y="3162"/>
              <a:ext cx="5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>
                  <a:latin typeface="Times New Roman" charset="0"/>
                </a:rPr>
                <a:t>3.00</a:t>
              </a:r>
              <a:r>
                <a:rPr lang="de-DE" sz="2000" i="1">
                  <a:latin typeface="Times New Roman" charset="0"/>
                </a:rPr>
                <a:t> </a:t>
              </a:r>
              <a:r>
                <a:rPr lang="de-DE" sz="2000">
                  <a:latin typeface="Times New Roman" charset="0"/>
                </a:rPr>
                <a:t>m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20501" name="Text Box 13"/>
            <p:cNvSpPr txBox="1">
              <a:spLocks noChangeArrowheads="1"/>
            </p:cNvSpPr>
            <p:nvPr/>
          </p:nvSpPr>
          <p:spPr bwMode="auto">
            <a:xfrm>
              <a:off x="606" y="284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P</a:t>
              </a:r>
            </a:p>
          </p:txBody>
        </p:sp>
        <p:sp>
          <p:nvSpPr>
            <p:cNvPr id="20502" name="Text Box 14"/>
            <p:cNvSpPr txBox="1">
              <a:spLocks noChangeArrowheads="1"/>
            </p:cNvSpPr>
            <p:nvPr/>
          </p:nvSpPr>
          <p:spPr bwMode="auto">
            <a:xfrm>
              <a:off x="818" y="3864"/>
              <a:ext cx="5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4.00</a:t>
              </a:r>
              <a:r>
                <a:rPr lang="en-US" sz="2000" i="1">
                  <a:latin typeface="Times New Roman" charset="0"/>
                </a:rPr>
                <a:t> </a:t>
              </a:r>
              <a:r>
                <a:rPr lang="en-US" sz="2000">
                  <a:latin typeface="Times New Roman" charset="0"/>
                </a:rPr>
                <a:t>m</a:t>
              </a:r>
            </a:p>
          </p:txBody>
        </p:sp>
        <p:sp>
          <p:nvSpPr>
            <p:cNvPr id="20503" name="Text Box 15"/>
            <p:cNvSpPr txBox="1">
              <a:spLocks noChangeArrowheads="1"/>
            </p:cNvSpPr>
            <p:nvPr/>
          </p:nvSpPr>
          <p:spPr bwMode="auto">
            <a:xfrm>
              <a:off x="2156" y="3768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x</a:t>
              </a:r>
            </a:p>
          </p:txBody>
        </p:sp>
        <p:sp>
          <p:nvSpPr>
            <p:cNvPr id="20504" name="Text Box 16"/>
            <p:cNvSpPr txBox="1">
              <a:spLocks noChangeArrowheads="1"/>
            </p:cNvSpPr>
            <p:nvPr/>
          </p:nvSpPr>
          <p:spPr bwMode="auto">
            <a:xfrm>
              <a:off x="620" y="2424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y</a:t>
              </a:r>
            </a:p>
          </p:txBody>
        </p:sp>
        <p:sp>
          <p:nvSpPr>
            <p:cNvPr id="24599" name="Oval 18"/>
            <p:cNvSpPr>
              <a:spLocks noChangeArrowheads="1"/>
            </p:cNvSpPr>
            <p:nvPr/>
          </p:nvSpPr>
          <p:spPr bwMode="auto">
            <a:xfrm>
              <a:off x="1590" y="3783"/>
              <a:ext cx="144" cy="14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2870200" y="2157413"/>
          <a:ext cx="52911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5" name="Equation" r:id="rId4" imgW="2984500" imgH="419100" progId="Equation.3">
                  <p:embed/>
                </p:oleObj>
              </mc:Choice>
              <mc:Fallback>
                <p:oleObj name="Equation" r:id="rId4" imgW="29845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157413"/>
                        <a:ext cx="529113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870200" y="3471863"/>
          <a:ext cx="5740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6" name="Equation" r:id="rId6" imgW="3238500" imgH="419100" progId="Equation.3">
                  <p:embed/>
                </p:oleObj>
              </mc:Choice>
              <mc:Fallback>
                <p:oleObj name="Equation" r:id="rId6" imgW="32385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3471863"/>
                        <a:ext cx="57404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2870200" y="2919413"/>
          <a:ext cx="2382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7" name="Equation" r:id="rId8" imgW="1257300" imgH="241300" progId="Equation.3">
                  <p:embed/>
                </p:oleObj>
              </mc:Choice>
              <mc:Fallback>
                <p:oleObj name="Equation" r:id="rId8" imgW="12573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919413"/>
                        <a:ext cx="23828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2870200" y="4354513"/>
          <a:ext cx="41370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8" name="Equation" r:id="rId10" imgW="2311400" imgH="177800" progId="Equation.3">
                  <p:embed/>
                </p:oleObj>
              </mc:Choice>
              <mc:Fallback>
                <p:oleObj name="Equation" r:id="rId10" imgW="23114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4354513"/>
                        <a:ext cx="413702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sz="4000" dirty="0"/>
              <a:t>Point charge </a:t>
            </a:r>
            <a:r>
              <a:rPr lang="en-GB" sz="4000" dirty="0" smtClean="0"/>
              <a:t>potential </a:t>
            </a:r>
            <a:r>
              <a:rPr lang="en-GB" sz="4000" cap="none" dirty="0" smtClean="0"/>
              <a:t>(The Faster Way)</a:t>
            </a:r>
            <a:endParaRPr lang="en-GB" sz="4000" cap="none" dirty="0"/>
          </a:p>
        </p:txBody>
      </p:sp>
      <p:grpSp>
        <p:nvGrpSpPr>
          <p:cNvPr id="22532" name="Group 22"/>
          <p:cNvGrpSpPr>
            <a:grpSpLocks/>
          </p:cNvGrpSpPr>
          <p:nvPr/>
        </p:nvGrpSpPr>
        <p:grpSpPr bwMode="auto">
          <a:xfrm>
            <a:off x="103188" y="3090863"/>
            <a:ext cx="3644900" cy="2857500"/>
            <a:chOff x="48" y="2424"/>
            <a:chExt cx="2295" cy="1800"/>
          </a:xfrm>
        </p:grpSpPr>
        <p:sp>
          <p:nvSpPr>
            <p:cNvPr id="26630" name="Oval 3"/>
            <p:cNvSpPr>
              <a:spLocks noChangeArrowheads="1"/>
            </p:cNvSpPr>
            <p:nvPr/>
          </p:nvSpPr>
          <p:spPr bwMode="auto">
            <a:xfrm>
              <a:off x="528" y="3786"/>
              <a:ext cx="144" cy="14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37" name="Line 4"/>
            <p:cNvSpPr>
              <a:spLocks noChangeShapeType="1"/>
            </p:cNvSpPr>
            <p:nvPr/>
          </p:nvSpPr>
          <p:spPr bwMode="auto">
            <a:xfrm flipV="1">
              <a:off x="597" y="2514"/>
              <a:ext cx="0" cy="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2538" name="Line 5"/>
            <p:cNvSpPr>
              <a:spLocks noChangeShapeType="1"/>
            </p:cNvSpPr>
            <p:nvPr/>
          </p:nvSpPr>
          <p:spPr bwMode="auto">
            <a:xfrm>
              <a:off x="597" y="2919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2539" name="Line 6"/>
            <p:cNvSpPr>
              <a:spLocks noChangeShapeType="1"/>
            </p:cNvSpPr>
            <p:nvPr/>
          </p:nvSpPr>
          <p:spPr bwMode="auto">
            <a:xfrm>
              <a:off x="597" y="3927"/>
              <a:ext cx="0" cy="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2540" name="Line 7"/>
            <p:cNvSpPr>
              <a:spLocks noChangeShapeType="1"/>
            </p:cNvSpPr>
            <p:nvPr/>
          </p:nvSpPr>
          <p:spPr bwMode="auto">
            <a:xfrm>
              <a:off x="309" y="3864"/>
              <a:ext cx="2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2541" name="Line 8"/>
            <p:cNvSpPr>
              <a:spLocks noChangeShapeType="1"/>
            </p:cNvSpPr>
            <p:nvPr/>
          </p:nvSpPr>
          <p:spPr bwMode="auto">
            <a:xfrm>
              <a:off x="678" y="385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2542" name="Oval 9"/>
            <p:cNvSpPr>
              <a:spLocks noChangeArrowheads="1"/>
            </p:cNvSpPr>
            <p:nvPr/>
          </p:nvSpPr>
          <p:spPr bwMode="auto">
            <a:xfrm>
              <a:off x="574" y="294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2543" name="Text Box 10"/>
            <p:cNvSpPr txBox="1">
              <a:spLocks noChangeArrowheads="1"/>
            </p:cNvSpPr>
            <p:nvPr/>
          </p:nvSpPr>
          <p:spPr bwMode="auto">
            <a:xfrm>
              <a:off x="1710" y="3815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 i="1">
                  <a:latin typeface="Times New Roman" charset="0"/>
                </a:rPr>
                <a:t>q</a:t>
              </a:r>
              <a:r>
                <a:rPr lang="de-DE" sz="2000" baseline="-25000">
                  <a:latin typeface="Times New Roman" charset="0"/>
                </a:rPr>
                <a:t>2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22544" name="Text Box 11"/>
            <p:cNvSpPr txBox="1">
              <a:spLocks noChangeArrowheads="1"/>
            </p:cNvSpPr>
            <p:nvPr/>
          </p:nvSpPr>
          <p:spPr bwMode="auto">
            <a:xfrm>
              <a:off x="350" y="3861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 i="1">
                  <a:latin typeface="Times New Roman" charset="0"/>
                </a:rPr>
                <a:t>q</a:t>
              </a:r>
              <a:r>
                <a:rPr lang="de-DE" sz="2000" baseline="-25000">
                  <a:latin typeface="Times New Roman" charset="0"/>
                </a:rPr>
                <a:t>1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22545" name="Text Box 12"/>
            <p:cNvSpPr txBox="1">
              <a:spLocks noChangeArrowheads="1"/>
            </p:cNvSpPr>
            <p:nvPr/>
          </p:nvSpPr>
          <p:spPr bwMode="auto">
            <a:xfrm>
              <a:off x="48" y="3162"/>
              <a:ext cx="5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>
                  <a:latin typeface="Times New Roman" charset="0"/>
                </a:rPr>
                <a:t>3.00</a:t>
              </a:r>
              <a:r>
                <a:rPr lang="de-DE" sz="2000" i="1">
                  <a:latin typeface="Times New Roman" charset="0"/>
                </a:rPr>
                <a:t> </a:t>
              </a:r>
              <a:r>
                <a:rPr lang="de-DE" sz="2000">
                  <a:latin typeface="Times New Roman" charset="0"/>
                </a:rPr>
                <a:t>m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22546" name="Text Box 13"/>
            <p:cNvSpPr txBox="1">
              <a:spLocks noChangeArrowheads="1"/>
            </p:cNvSpPr>
            <p:nvPr/>
          </p:nvSpPr>
          <p:spPr bwMode="auto">
            <a:xfrm>
              <a:off x="606" y="284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P</a:t>
              </a:r>
            </a:p>
          </p:txBody>
        </p:sp>
        <p:sp>
          <p:nvSpPr>
            <p:cNvPr id="22547" name="Text Box 14"/>
            <p:cNvSpPr txBox="1">
              <a:spLocks noChangeArrowheads="1"/>
            </p:cNvSpPr>
            <p:nvPr/>
          </p:nvSpPr>
          <p:spPr bwMode="auto">
            <a:xfrm>
              <a:off x="818" y="3864"/>
              <a:ext cx="5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4.00</a:t>
              </a:r>
              <a:r>
                <a:rPr lang="en-US" sz="2000" i="1">
                  <a:latin typeface="Times New Roman" charset="0"/>
                </a:rPr>
                <a:t> </a:t>
              </a:r>
              <a:r>
                <a:rPr lang="en-US" sz="2000">
                  <a:latin typeface="Times New Roman" charset="0"/>
                </a:rPr>
                <a:t>m</a:t>
              </a:r>
            </a:p>
          </p:txBody>
        </p:sp>
        <p:sp>
          <p:nvSpPr>
            <p:cNvPr id="22548" name="Text Box 15"/>
            <p:cNvSpPr txBox="1">
              <a:spLocks noChangeArrowheads="1"/>
            </p:cNvSpPr>
            <p:nvPr/>
          </p:nvSpPr>
          <p:spPr bwMode="auto">
            <a:xfrm>
              <a:off x="2156" y="3768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x</a:t>
              </a:r>
            </a:p>
          </p:txBody>
        </p:sp>
        <p:sp>
          <p:nvSpPr>
            <p:cNvPr id="22549" name="Text Box 16"/>
            <p:cNvSpPr txBox="1">
              <a:spLocks noChangeArrowheads="1"/>
            </p:cNvSpPr>
            <p:nvPr/>
          </p:nvSpPr>
          <p:spPr bwMode="auto">
            <a:xfrm>
              <a:off x="620" y="2424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y</a:t>
              </a:r>
            </a:p>
          </p:txBody>
        </p:sp>
        <p:sp>
          <p:nvSpPr>
            <p:cNvPr id="26644" name="Oval 18"/>
            <p:cNvSpPr>
              <a:spLocks noChangeArrowheads="1"/>
            </p:cNvSpPr>
            <p:nvPr/>
          </p:nvSpPr>
          <p:spPr bwMode="auto">
            <a:xfrm>
              <a:off x="1590" y="3783"/>
              <a:ext cx="144" cy="14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3108325" y="2209800"/>
          <a:ext cx="5160963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Equation" r:id="rId4" imgW="2882900" imgH="1409700" progId="Equation.3">
                  <p:embed/>
                </p:oleObj>
              </mc:Choice>
              <mc:Fallback>
                <p:oleObj name="Equation" r:id="rId4" imgW="2882900" imgH="140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2209800"/>
                        <a:ext cx="5160963" cy="251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8686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A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1.00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μC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Goudy Old Style"/>
              </a:rPr>
              <a:t>point charge is located at the origin and a second point charge of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-4.00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μC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Goudy Old Style"/>
              </a:rPr>
              <a:t>is located on the </a:t>
            </a:r>
            <a:r>
              <a:rPr lang="en-US" sz="2400" i="1" dirty="0">
                <a:latin typeface="Goudy Old Style"/>
              </a:rPr>
              <a:t>x</a:t>
            </a:r>
            <a:r>
              <a:rPr lang="en-US" sz="2400" dirty="0">
                <a:latin typeface="Goudy Old Style"/>
              </a:rPr>
              <a:t>-axis. Find the total electric potential at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 dirty="0">
                <a:latin typeface="Goudy Old Style"/>
              </a:rPr>
              <a:t> due to these charges.</a:t>
            </a:r>
            <a:r>
              <a:rPr lang="de-DE" sz="2400" dirty="0">
                <a:latin typeface="Goudy Old Style"/>
              </a:rPr>
              <a:t>  </a:t>
            </a:r>
            <a:endParaRPr lang="en-US" sz="2400" i="1" dirty="0">
              <a:latin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52400"/>
            <a:ext cx="77724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Find </a:t>
            </a:r>
            <a:r>
              <a:rPr lang="en-US" i="1" dirty="0">
                <a:latin typeface="Times New Roman"/>
                <a:ea typeface="+mj-ea"/>
                <a:cs typeface="Times New Roman"/>
              </a:rPr>
              <a:t>V</a:t>
            </a:r>
            <a:r>
              <a:rPr lang="en-US" i="1" baseline="-25000" dirty="0">
                <a:latin typeface="Times New Roman"/>
                <a:ea typeface="+mj-ea"/>
                <a:cs typeface="Times New Roman"/>
              </a:rPr>
              <a:t>s</a:t>
            </a:r>
            <a:endParaRPr lang="en-US" i="1" dirty="0"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242888" y="2443163"/>
            <a:ext cx="3643312" cy="2857500"/>
            <a:chOff x="48" y="2424"/>
            <a:chExt cx="2295" cy="1800"/>
          </a:xfrm>
        </p:grpSpPr>
        <p:sp>
          <p:nvSpPr>
            <p:cNvPr id="28678" name="Oval 4"/>
            <p:cNvSpPr>
              <a:spLocks noChangeArrowheads="1"/>
            </p:cNvSpPr>
            <p:nvPr/>
          </p:nvSpPr>
          <p:spPr bwMode="auto">
            <a:xfrm>
              <a:off x="528" y="3786"/>
              <a:ext cx="144" cy="14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85" name="Line 5"/>
            <p:cNvSpPr>
              <a:spLocks noChangeShapeType="1"/>
            </p:cNvSpPr>
            <p:nvPr/>
          </p:nvSpPr>
          <p:spPr bwMode="auto">
            <a:xfrm flipV="1">
              <a:off x="597" y="2514"/>
              <a:ext cx="0" cy="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4586" name="Line 6"/>
            <p:cNvSpPr>
              <a:spLocks noChangeShapeType="1"/>
            </p:cNvSpPr>
            <p:nvPr/>
          </p:nvSpPr>
          <p:spPr bwMode="auto">
            <a:xfrm>
              <a:off x="597" y="2919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4587" name="Line 7"/>
            <p:cNvSpPr>
              <a:spLocks noChangeShapeType="1"/>
            </p:cNvSpPr>
            <p:nvPr/>
          </p:nvSpPr>
          <p:spPr bwMode="auto">
            <a:xfrm>
              <a:off x="597" y="3927"/>
              <a:ext cx="0" cy="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4588" name="Line 8"/>
            <p:cNvSpPr>
              <a:spLocks noChangeShapeType="1"/>
            </p:cNvSpPr>
            <p:nvPr/>
          </p:nvSpPr>
          <p:spPr bwMode="auto">
            <a:xfrm>
              <a:off x="309" y="3864"/>
              <a:ext cx="2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4589" name="Line 9"/>
            <p:cNvSpPr>
              <a:spLocks noChangeShapeType="1"/>
            </p:cNvSpPr>
            <p:nvPr/>
          </p:nvSpPr>
          <p:spPr bwMode="auto">
            <a:xfrm>
              <a:off x="678" y="385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4590" name="Oval 10"/>
            <p:cNvSpPr>
              <a:spLocks noChangeArrowheads="1"/>
            </p:cNvSpPr>
            <p:nvPr/>
          </p:nvSpPr>
          <p:spPr bwMode="auto">
            <a:xfrm>
              <a:off x="574" y="294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1710" y="3815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 i="1">
                  <a:latin typeface="Times New Roman" charset="0"/>
                </a:rPr>
                <a:t>q</a:t>
              </a:r>
              <a:r>
                <a:rPr lang="de-DE" sz="2000" baseline="-25000">
                  <a:latin typeface="Times New Roman" charset="0"/>
                </a:rPr>
                <a:t>2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>
              <a:off x="350" y="3861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 i="1">
                  <a:latin typeface="Times New Roman" charset="0"/>
                </a:rPr>
                <a:t>q</a:t>
              </a:r>
              <a:r>
                <a:rPr lang="de-DE" sz="2000" baseline="-25000">
                  <a:latin typeface="Times New Roman" charset="0"/>
                </a:rPr>
                <a:t>1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24593" name="Text Box 13"/>
            <p:cNvSpPr txBox="1">
              <a:spLocks noChangeArrowheads="1"/>
            </p:cNvSpPr>
            <p:nvPr/>
          </p:nvSpPr>
          <p:spPr bwMode="auto">
            <a:xfrm>
              <a:off x="48" y="3162"/>
              <a:ext cx="5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2000">
                  <a:latin typeface="Times New Roman" charset="0"/>
                </a:rPr>
                <a:t>3.00</a:t>
              </a:r>
              <a:r>
                <a:rPr lang="de-DE" sz="2000" i="1">
                  <a:latin typeface="Times New Roman" charset="0"/>
                </a:rPr>
                <a:t> </a:t>
              </a:r>
              <a:r>
                <a:rPr lang="de-DE" sz="2000">
                  <a:latin typeface="Times New Roman" charset="0"/>
                </a:rPr>
                <a:t>m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24594" name="Text Box 14"/>
            <p:cNvSpPr txBox="1">
              <a:spLocks noChangeArrowheads="1"/>
            </p:cNvSpPr>
            <p:nvPr/>
          </p:nvSpPr>
          <p:spPr bwMode="auto">
            <a:xfrm>
              <a:off x="606" y="284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P</a:t>
              </a:r>
            </a:p>
          </p:txBody>
        </p:sp>
        <p:sp>
          <p:nvSpPr>
            <p:cNvPr id="24595" name="Text Box 15"/>
            <p:cNvSpPr txBox="1">
              <a:spLocks noChangeArrowheads="1"/>
            </p:cNvSpPr>
            <p:nvPr/>
          </p:nvSpPr>
          <p:spPr bwMode="auto">
            <a:xfrm>
              <a:off x="818" y="3864"/>
              <a:ext cx="5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4.00</a:t>
              </a:r>
              <a:r>
                <a:rPr lang="en-US" sz="2000" i="1">
                  <a:latin typeface="Times New Roman" charset="0"/>
                </a:rPr>
                <a:t> </a:t>
              </a:r>
              <a:r>
                <a:rPr lang="en-US" sz="2000">
                  <a:latin typeface="Times New Roman" charset="0"/>
                </a:rPr>
                <a:t>m</a:t>
              </a:r>
            </a:p>
          </p:txBody>
        </p:sp>
        <p:sp>
          <p:nvSpPr>
            <p:cNvPr id="24596" name="Text Box 16"/>
            <p:cNvSpPr txBox="1">
              <a:spLocks noChangeArrowheads="1"/>
            </p:cNvSpPr>
            <p:nvPr/>
          </p:nvSpPr>
          <p:spPr bwMode="auto">
            <a:xfrm>
              <a:off x="2156" y="3768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x</a:t>
              </a:r>
            </a:p>
          </p:txBody>
        </p:sp>
        <p:sp>
          <p:nvSpPr>
            <p:cNvPr id="24597" name="Text Box 17"/>
            <p:cNvSpPr txBox="1">
              <a:spLocks noChangeArrowheads="1"/>
            </p:cNvSpPr>
            <p:nvPr/>
          </p:nvSpPr>
          <p:spPr bwMode="auto">
            <a:xfrm>
              <a:off x="620" y="2424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y</a:t>
              </a:r>
            </a:p>
          </p:txBody>
        </p:sp>
        <p:sp>
          <p:nvSpPr>
            <p:cNvPr id="28692" name="Oval 18"/>
            <p:cNvSpPr>
              <a:spLocks noChangeArrowheads="1"/>
            </p:cNvSpPr>
            <p:nvPr/>
          </p:nvSpPr>
          <p:spPr bwMode="auto">
            <a:xfrm>
              <a:off x="1590" y="3783"/>
              <a:ext cx="144" cy="14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601" name="Oval 19"/>
            <p:cNvSpPr>
              <a:spLocks noChangeArrowheads="1"/>
            </p:cNvSpPr>
            <p:nvPr/>
          </p:nvSpPr>
          <p:spPr bwMode="auto">
            <a:xfrm>
              <a:off x="1104" y="38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24602" name="Text Box 20"/>
            <p:cNvSpPr txBox="1">
              <a:spLocks noChangeArrowheads="1"/>
            </p:cNvSpPr>
            <p:nvPr/>
          </p:nvSpPr>
          <p:spPr bwMode="auto">
            <a:xfrm>
              <a:off x="1008" y="360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S</a:t>
              </a:r>
            </a:p>
          </p:txBody>
        </p:sp>
      </p:grpSp>
      <p:sp>
        <p:nvSpPr>
          <p:cNvPr id="24581" name="Rectangle 39"/>
          <p:cNvSpPr>
            <a:spLocks noChangeArrowheads="1"/>
          </p:cNvSpPr>
          <p:nvPr/>
        </p:nvSpPr>
        <p:spPr bwMode="auto">
          <a:xfrm>
            <a:off x="76200" y="9144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Point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dirty="0">
                <a:latin typeface="Goudy Old Style"/>
              </a:rPr>
              <a:t> is mid way between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 i="1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400" dirty="0">
                <a:latin typeface="Goudy Old Style"/>
              </a:rPr>
              <a:t> and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 i="1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dirty="0">
                <a:latin typeface="Goudy Old Style"/>
              </a:rPr>
              <a:t>. Find the potential at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dirty="0">
                <a:latin typeface="Goudy Old Style"/>
              </a:rPr>
              <a:t>.</a:t>
            </a: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3213100" y="1458913"/>
          <a:ext cx="5537200" cy="276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Equation" r:id="rId4" imgW="2819400" imgH="1409700" progId="Equation.3">
                  <p:embed/>
                </p:oleObj>
              </mc:Choice>
              <mc:Fallback>
                <p:oleObj name="Equation" r:id="rId4" imgW="2819400" imgH="140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458913"/>
                        <a:ext cx="5537200" cy="276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534400" cy="56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 smtClean="0"/>
              <a:t>Potential Difference </a:t>
            </a:r>
            <a:r>
              <a:rPr lang="en-US" i="1" cap="none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Δ</a:t>
            </a:r>
            <a:r>
              <a:rPr lang="en-US" i="1" cap="none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en-US" i="1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137025" y="933450"/>
          <a:ext cx="4016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6" name="Equation" r:id="rId4" imgW="2184400" imgH="660400" progId="">
                  <p:embed/>
                </p:oleObj>
              </mc:Choice>
              <mc:Fallback>
                <p:oleObj name="Equation" r:id="rId4" imgW="2184400" imgH="660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933450"/>
                        <a:ext cx="4016375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23"/>
          <p:cNvSpPr>
            <a:spLocks noChangeArrowheads="1"/>
          </p:cNvSpPr>
          <p:nvPr/>
        </p:nvSpPr>
        <p:spPr bwMode="auto">
          <a:xfrm>
            <a:off x="4114800" y="2895600"/>
            <a:ext cx="1485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Find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Δ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i="1" baseline="-25000" dirty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sz="2400" baseline="-25000" dirty="0">
                <a:latin typeface="Goudy Old Style"/>
              </a:rPr>
              <a:t>.</a:t>
            </a:r>
            <a:endParaRPr lang="en-US" sz="2400" dirty="0">
              <a:latin typeface="Goudy Old Style"/>
            </a:endParaRPr>
          </a:p>
        </p:txBody>
      </p:sp>
      <p:graphicFrame>
        <p:nvGraphicFramePr>
          <p:cNvPr id="145432" name="Object 3"/>
          <p:cNvGraphicFramePr>
            <a:graphicFrameLocks noChangeAspect="1"/>
          </p:cNvGraphicFramePr>
          <p:nvPr/>
        </p:nvGraphicFramePr>
        <p:xfrm>
          <a:off x="4191000" y="3505200"/>
          <a:ext cx="36131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7" name="Equation" r:id="rId6" imgW="1841500" imgH="660400" progId="">
                  <p:embed/>
                </p:oleObj>
              </mc:Choice>
              <mc:Fallback>
                <p:oleObj name="Equation" r:id="rId6" imgW="1841500" imgH="660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05200"/>
                        <a:ext cx="36131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148138" y="2284413"/>
          <a:ext cx="36131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8" name="Equation" r:id="rId8" imgW="1778000" imgH="203200" progId="">
                  <p:embed/>
                </p:oleObj>
              </mc:Choice>
              <mc:Fallback>
                <p:oleObj name="Equation" r:id="rId8" imgW="1778000" imgH="203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2284413"/>
                        <a:ext cx="36131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3" name="Group 24"/>
          <p:cNvGrpSpPr>
            <a:grpSpLocks/>
          </p:cNvGrpSpPr>
          <p:nvPr/>
        </p:nvGrpSpPr>
        <p:grpSpPr bwMode="auto">
          <a:xfrm>
            <a:off x="304800" y="2017713"/>
            <a:ext cx="3643313" cy="2857500"/>
            <a:chOff x="0" y="4000500"/>
            <a:chExt cx="3643313" cy="2857500"/>
          </a:xfrm>
        </p:grpSpPr>
        <p:grpSp>
          <p:nvGrpSpPr>
            <p:cNvPr id="26634" name="Group 3"/>
            <p:cNvGrpSpPr>
              <a:grpSpLocks/>
            </p:cNvGrpSpPr>
            <p:nvPr/>
          </p:nvGrpSpPr>
          <p:grpSpPr bwMode="auto">
            <a:xfrm>
              <a:off x="0" y="4000500"/>
              <a:ext cx="3643316" cy="2857500"/>
              <a:chOff x="48" y="2424"/>
              <a:chExt cx="2295" cy="180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528" y="3786"/>
                <a:ext cx="144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38" name="Line 5"/>
              <p:cNvSpPr>
                <a:spLocks noChangeShapeType="1"/>
              </p:cNvSpPr>
              <p:nvPr/>
            </p:nvSpPr>
            <p:spPr bwMode="auto">
              <a:xfrm flipV="1">
                <a:off x="597" y="2514"/>
                <a:ext cx="0" cy="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26639" name="Line 6"/>
              <p:cNvSpPr>
                <a:spLocks noChangeShapeType="1"/>
              </p:cNvSpPr>
              <p:nvPr/>
            </p:nvSpPr>
            <p:spPr bwMode="auto">
              <a:xfrm>
                <a:off x="597" y="2919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26640" name="Line 7"/>
              <p:cNvSpPr>
                <a:spLocks noChangeShapeType="1"/>
              </p:cNvSpPr>
              <p:nvPr/>
            </p:nvSpPr>
            <p:spPr bwMode="auto">
              <a:xfrm>
                <a:off x="597" y="3927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26641" name="Line 8"/>
              <p:cNvSpPr>
                <a:spLocks noChangeShapeType="1"/>
              </p:cNvSpPr>
              <p:nvPr/>
            </p:nvSpPr>
            <p:spPr bwMode="auto">
              <a:xfrm>
                <a:off x="309" y="3864"/>
                <a:ext cx="2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26642" name="Line 9"/>
              <p:cNvSpPr>
                <a:spLocks noChangeShapeType="1"/>
              </p:cNvSpPr>
              <p:nvPr/>
            </p:nvSpPr>
            <p:spPr bwMode="auto">
              <a:xfrm>
                <a:off x="678" y="385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26643" name="Oval 10"/>
              <p:cNvSpPr>
                <a:spLocks noChangeArrowheads="1"/>
              </p:cNvSpPr>
              <p:nvPr/>
            </p:nvSpPr>
            <p:spPr bwMode="auto">
              <a:xfrm>
                <a:off x="574" y="294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26644" name="Text Box 11"/>
              <p:cNvSpPr txBox="1">
                <a:spLocks noChangeArrowheads="1"/>
              </p:cNvSpPr>
              <p:nvPr/>
            </p:nvSpPr>
            <p:spPr bwMode="auto">
              <a:xfrm>
                <a:off x="1710" y="3815"/>
                <a:ext cx="2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000" i="1">
                    <a:latin typeface="Times New Roman" charset="0"/>
                  </a:rPr>
                  <a:t>q</a:t>
                </a:r>
                <a:r>
                  <a:rPr lang="de-DE" sz="2000" baseline="-25000">
                    <a:latin typeface="Times New Roman" charset="0"/>
                  </a:rPr>
                  <a:t>2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26645" name="Text Box 12"/>
              <p:cNvSpPr txBox="1">
                <a:spLocks noChangeArrowheads="1"/>
              </p:cNvSpPr>
              <p:nvPr/>
            </p:nvSpPr>
            <p:spPr bwMode="auto">
              <a:xfrm>
                <a:off x="350" y="3861"/>
                <a:ext cx="2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000" i="1">
                    <a:latin typeface="Times New Roman" charset="0"/>
                  </a:rPr>
                  <a:t>q</a:t>
                </a:r>
                <a:r>
                  <a:rPr lang="de-DE" sz="2000" baseline="-25000">
                    <a:latin typeface="Times New Roman" charset="0"/>
                  </a:rPr>
                  <a:t>1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26646" name="Text Box 13"/>
              <p:cNvSpPr txBox="1">
                <a:spLocks noChangeArrowheads="1"/>
              </p:cNvSpPr>
              <p:nvPr/>
            </p:nvSpPr>
            <p:spPr bwMode="auto">
              <a:xfrm>
                <a:off x="48" y="3162"/>
                <a:ext cx="5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2000">
                    <a:latin typeface="Times New Roman" charset="0"/>
                  </a:rPr>
                  <a:t>3.00</a:t>
                </a:r>
                <a:r>
                  <a:rPr lang="de-DE" sz="2000" i="1">
                    <a:latin typeface="Times New Roman" charset="0"/>
                  </a:rPr>
                  <a:t> </a:t>
                </a:r>
                <a:r>
                  <a:rPr lang="de-DE" sz="2000">
                    <a:latin typeface="Times New Roman" charset="0"/>
                  </a:rPr>
                  <a:t>m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26647" name="Text Box 14"/>
              <p:cNvSpPr txBox="1">
                <a:spLocks noChangeArrowheads="1"/>
              </p:cNvSpPr>
              <p:nvPr/>
            </p:nvSpPr>
            <p:spPr bwMode="auto">
              <a:xfrm>
                <a:off x="606" y="2847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Times New Roman" charset="0"/>
                  </a:rPr>
                  <a:t>P</a:t>
                </a:r>
              </a:p>
            </p:txBody>
          </p:sp>
          <p:sp>
            <p:nvSpPr>
              <p:cNvPr id="26648" name="Text Box 15"/>
              <p:cNvSpPr txBox="1">
                <a:spLocks noChangeArrowheads="1"/>
              </p:cNvSpPr>
              <p:nvPr/>
            </p:nvSpPr>
            <p:spPr bwMode="auto">
              <a:xfrm>
                <a:off x="818" y="3864"/>
                <a:ext cx="5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Times New Roman" charset="0"/>
                  </a:rPr>
                  <a:t>4.00</a:t>
                </a:r>
                <a:r>
                  <a:rPr lang="en-US" sz="2000" i="1">
                    <a:latin typeface="Times New Roman" charset="0"/>
                  </a:rPr>
                  <a:t> </a:t>
                </a:r>
                <a:r>
                  <a:rPr lang="en-US" sz="2000">
                    <a:latin typeface="Times New Roman" charset="0"/>
                  </a:rPr>
                  <a:t>m</a:t>
                </a:r>
              </a:p>
            </p:txBody>
          </p:sp>
          <p:sp>
            <p:nvSpPr>
              <p:cNvPr id="26649" name="Text Box 16"/>
              <p:cNvSpPr txBox="1">
                <a:spLocks noChangeArrowheads="1"/>
              </p:cNvSpPr>
              <p:nvPr/>
            </p:nvSpPr>
            <p:spPr bwMode="auto">
              <a:xfrm>
                <a:off x="2156" y="3768"/>
                <a:ext cx="1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26650" name="Text Box 17"/>
              <p:cNvSpPr txBox="1">
                <a:spLocks noChangeArrowheads="1"/>
              </p:cNvSpPr>
              <p:nvPr/>
            </p:nvSpPr>
            <p:spPr bwMode="auto">
              <a:xfrm>
                <a:off x="620" y="2424"/>
                <a:ext cx="1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1">
                    <a:latin typeface="Times New Roman" charset="0"/>
                  </a:rPr>
                  <a:t>y</a:t>
                </a:r>
              </a:p>
            </p:txBody>
          </p:sp>
          <p:sp>
            <p:nvSpPr>
              <p:cNvPr id="43" name="Oval 18"/>
              <p:cNvSpPr>
                <a:spLocks noChangeArrowheads="1"/>
              </p:cNvSpPr>
              <p:nvPr/>
            </p:nvSpPr>
            <p:spPr bwMode="auto">
              <a:xfrm>
                <a:off x="1590" y="3783"/>
                <a:ext cx="144" cy="14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54" name="Oval 19"/>
              <p:cNvSpPr>
                <a:spLocks noChangeArrowheads="1"/>
              </p:cNvSpPr>
              <p:nvPr/>
            </p:nvSpPr>
            <p:spPr bwMode="auto">
              <a:xfrm>
                <a:off x="1104" y="3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26655" name="Text Box 20"/>
              <p:cNvSpPr txBox="1">
                <a:spLocks noChangeArrowheads="1"/>
              </p:cNvSpPr>
              <p:nvPr/>
            </p:nvSpPr>
            <p:spPr bwMode="auto">
              <a:xfrm>
                <a:off x="1008" y="360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Times New Roman" charset="0"/>
                  </a:rPr>
                  <a:t>S</a:t>
                </a:r>
              </a:p>
            </p:txBody>
          </p:sp>
        </p:grpSp>
        <p:graphicFrame>
          <p:nvGraphicFramePr>
            <p:cNvPr id="26629" name="Object 5"/>
            <p:cNvGraphicFramePr>
              <a:graphicFrameLocks noChangeAspect="1"/>
            </p:cNvGraphicFramePr>
            <p:nvPr/>
          </p:nvGraphicFramePr>
          <p:xfrm>
            <a:off x="1611313" y="5727700"/>
            <a:ext cx="136842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29" name="Equation" r:id="rId10" imgW="876300" imgH="177800" progId="Equation.3">
                    <p:embed/>
                  </p:oleObj>
                </mc:Choice>
                <mc:Fallback>
                  <p:oleObj name="Equation" r:id="rId10" imgW="876300" imgH="177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1313" y="5727700"/>
                          <a:ext cx="1368425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0" name="Object 6"/>
            <p:cNvGraphicFramePr>
              <a:graphicFrameLocks noChangeAspect="1"/>
            </p:cNvGraphicFramePr>
            <p:nvPr/>
          </p:nvGraphicFramePr>
          <p:xfrm>
            <a:off x="914400" y="4978400"/>
            <a:ext cx="12700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0" name="Equation" r:id="rId12" imgW="812800" imgH="177800" progId="Equation.3">
                    <p:embed/>
                  </p:oleObj>
                </mc:Choice>
                <mc:Fallback>
                  <p:oleObj name="Equation" r:id="rId12" imgW="812800" imgH="177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978400"/>
                          <a:ext cx="12700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318294" y="5181600"/>
            <a:ext cx="78632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Δ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tells you the change in potential if you walk from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dirty="0" smtClean="0">
                <a:latin typeface="Goudy Old Style"/>
              </a:rPr>
              <a:t>.</a:t>
            </a:r>
          </a:p>
          <a:p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Δ</a:t>
            </a:r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fi</a:t>
            </a:r>
            <a:r>
              <a:rPr lang="en-US" sz="24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Goudy Old Style"/>
              </a:rPr>
              <a:t>= </a:t>
            </a:r>
            <a:r>
              <a:rPr lang="en-US" sz="2400" i="1" dirty="0" err="1" smtClean="0">
                <a:latin typeface="Goudy Old Style"/>
              </a:rPr>
              <a:t>V</a:t>
            </a:r>
            <a:r>
              <a:rPr lang="en-US" sz="2400" i="1" baseline="-25000" dirty="0" err="1" smtClean="0">
                <a:latin typeface="Goudy Old Style"/>
              </a:rPr>
              <a:t>f</a:t>
            </a:r>
            <a:r>
              <a:rPr lang="en-US" sz="2400" i="1" dirty="0" smtClean="0">
                <a:latin typeface="Goudy Old Style"/>
              </a:rPr>
              <a:t> – V</a:t>
            </a:r>
            <a:r>
              <a:rPr lang="en-US" sz="2400" i="1" baseline="-25000" dirty="0" smtClean="0">
                <a:latin typeface="Goudy Old Style"/>
              </a:rPr>
              <a:t>i</a:t>
            </a:r>
            <a:r>
              <a:rPr lang="en-US" sz="2400" dirty="0" smtClean="0">
                <a:latin typeface="Goudy Old Style"/>
              </a:rPr>
              <a:t>: Remember to put the initial point on the right.</a:t>
            </a:r>
            <a:endParaRPr lang="en-US" sz="2400" i="1" baseline="-25000" dirty="0">
              <a:latin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3581400" y="1184275"/>
            <a:ext cx="1295400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74676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Why is potential useful?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914400" y="803304"/>
            <a:ext cx="685800" cy="609600"/>
          </a:xfrm>
          <a:prstGeom prst="mathMultiply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6400800" y="803304"/>
            <a:ext cx="685800" cy="609600"/>
          </a:xfrm>
          <a:prstGeom prst="mathMultiply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7" name="TextBox 4"/>
          <p:cNvSpPr txBox="1">
            <a:spLocks noChangeArrowheads="1"/>
          </p:cNvSpPr>
          <p:nvPr/>
        </p:nvSpPr>
        <p:spPr bwMode="auto">
          <a:xfrm>
            <a:off x="1096963" y="1228725"/>
            <a:ext cx="40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28688" name="TextBox 5"/>
          <p:cNvSpPr txBox="1">
            <a:spLocks noChangeArrowheads="1"/>
          </p:cNvSpPr>
          <p:nvPr/>
        </p:nvSpPr>
        <p:spPr bwMode="auto">
          <a:xfrm>
            <a:off x="6583363" y="1228725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3124200" y="955704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q</a:t>
            </a:r>
            <a:endParaRPr lang="en-US" sz="23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587" y="1708150"/>
            <a:ext cx="8229600" cy="1200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dirty="0" smtClean="0">
                <a:latin typeface="+mn-lt"/>
                <a:ea typeface="+mn-ea"/>
                <a:cs typeface="+mn-cs"/>
              </a:rPr>
              <a:t>Suppose a charge </a:t>
            </a:r>
            <a:r>
              <a:rPr lang="en-US" sz="2400" i="1" dirty="0">
                <a:latin typeface="Times New Roman"/>
                <a:ea typeface="+mn-ea"/>
                <a:cs typeface="Times New Roman"/>
              </a:rPr>
              <a:t>q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is moving from </a:t>
            </a:r>
            <a:r>
              <a:rPr lang="en-US" sz="2400" i="1" dirty="0">
                <a:latin typeface="Times New Roman"/>
                <a:ea typeface="+mn-ea"/>
                <a:cs typeface="Times New Roman"/>
              </a:rPr>
              <a:t>A</a:t>
            </a:r>
            <a:r>
              <a:rPr lang="en-US" sz="2400" dirty="0">
                <a:latin typeface="+mn-lt"/>
                <a:ea typeface="+mn-ea"/>
                <a:cs typeface="+mn-cs"/>
              </a:rPr>
              <a:t> to </a:t>
            </a:r>
            <a:r>
              <a:rPr lang="en-US" sz="2400" i="1" dirty="0" smtClean="0">
                <a:latin typeface="Times New Roman"/>
                <a:ea typeface="+mn-ea"/>
                <a:cs typeface="Times New Roman"/>
              </a:rPr>
              <a:t>B</a:t>
            </a:r>
            <a:r>
              <a:rPr lang="en-US" sz="2400" dirty="0" smtClean="0">
                <a:latin typeface="+mn-lt"/>
                <a:ea typeface="+mn-ea"/>
                <a:cs typeface="Times New Roman"/>
              </a:rPr>
              <a:t> inside an electric field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. </a:t>
            </a:r>
            <a:r>
              <a:rPr lang="en-US" sz="2400" dirty="0">
                <a:latin typeface="+mn-lt"/>
              </a:rPr>
              <a:t>It turns out knowing </a:t>
            </a:r>
            <a:r>
              <a:rPr lang="en-US" sz="2400" i="1" dirty="0">
                <a:latin typeface="Times New Roman"/>
                <a:ea typeface="Times New Roman" charset="0"/>
                <a:cs typeface="Times New Roman"/>
              </a:rPr>
              <a:t>ΔV</a:t>
            </a:r>
            <a:r>
              <a:rPr lang="en-US" sz="2400" dirty="0">
                <a:latin typeface="+mn-lt"/>
              </a:rPr>
              <a:t> is sufficient in calculating the work involved in this process: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909322"/>
              </p:ext>
            </p:extLst>
          </p:nvPr>
        </p:nvGraphicFramePr>
        <p:xfrm>
          <a:off x="4038600" y="623888"/>
          <a:ext cx="4016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2" name="Equation" r:id="rId3" imgW="190500" imgH="228600" progId="Equation.3">
                  <p:embed/>
                </p:oleObj>
              </mc:Choice>
              <mc:Fallback>
                <p:oleObj name="Equation" r:id="rId3" imgW="1905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23888"/>
                        <a:ext cx="401638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80187" y="2908478"/>
            <a:ext cx="7440691" cy="1358722"/>
            <a:chOff x="457200" y="3885227"/>
            <a:chExt cx="6543675" cy="1195293"/>
          </a:xfrm>
        </p:grpSpPr>
        <p:grpSp>
          <p:nvGrpSpPr>
            <p:cNvPr id="28695" name="Group 20"/>
            <p:cNvGrpSpPr>
              <a:grpSpLocks/>
            </p:cNvGrpSpPr>
            <p:nvPr/>
          </p:nvGrpSpPr>
          <p:grpSpPr bwMode="auto">
            <a:xfrm>
              <a:off x="2895600" y="3885227"/>
              <a:ext cx="2286000" cy="804277"/>
              <a:chOff x="2895600" y="3885227"/>
              <a:chExt cx="2286000" cy="80427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895600" y="3885227"/>
                <a:ext cx="2286000" cy="804277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300"/>
              </a:p>
            </p:txBody>
          </p:sp>
          <p:graphicFrame>
            <p:nvGraphicFramePr>
              <p:cNvPr id="28677" name="Object 5"/>
              <p:cNvGraphicFramePr>
                <a:graphicFrameLocks noChangeAspect="1"/>
              </p:cNvGraphicFramePr>
              <p:nvPr/>
            </p:nvGraphicFramePr>
            <p:xfrm>
              <a:off x="3047999" y="4080014"/>
              <a:ext cx="1981201" cy="414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893" name="Equation" r:id="rId5" imgW="850900" imgH="177800" progId="Equation.3">
                      <p:embed/>
                    </p:oleObj>
                  </mc:Choice>
                  <mc:Fallback>
                    <p:oleObj name="Equation" r:id="rId5" imgW="850900" imgH="1778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47999" y="4080014"/>
                            <a:ext cx="1981201" cy="4148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8676" name="Object 4"/>
            <p:cNvGraphicFramePr>
              <a:graphicFrameLocks noChangeAspect="1"/>
            </p:cNvGraphicFramePr>
            <p:nvPr/>
          </p:nvGraphicFramePr>
          <p:xfrm>
            <a:off x="457200" y="4765704"/>
            <a:ext cx="6543675" cy="314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4" name="Equation" r:id="rId7" imgW="3695700" imgH="177800" progId="Equation.3">
                    <p:embed/>
                  </p:oleObj>
                </mc:Choice>
                <mc:Fallback>
                  <p:oleObj name="Equation" r:id="rId7" imgW="3695700" imgH="177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4765704"/>
                          <a:ext cx="6543675" cy="314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457200" y="4503003"/>
            <a:ext cx="803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Work means energy transfer. 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+mn-lt"/>
              </a:rPr>
              <a:t> means energy transferred from the electric field to the charge. 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3495</TotalTime>
  <Words>1214</Words>
  <Application>Microsoft Macintosh PowerPoint</Application>
  <PresentationFormat>On-screen Show (4:3)</PresentationFormat>
  <Paragraphs>249</Paragraphs>
  <Slides>48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Inkwell</vt:lpstr>
      <vt:lpstr>Equation</vt:lpstr>
      <vt:lpstr>Microsoft Equation</vt:lpstr>
      <vt:lpstr>Chapter 23</vt:lpstr>
      <vt:lpstr>Electric Potential (Voltage)</vt:lpstr>
      <vt:lpstr>Electric Potential of a Point Charge</vt:lpstr>
      <vt:lpstr>Potential of multiple charges</vt:lpstr>
      <vt:lpstr>Point charge potential</vt:lpstr>
      <vt:lpstr>Point charge potential (The Faster Way)</vt:lpstr>
      <vt:lpstr>Find Vs</vt:lpstr>
      <vt:lpstr>Potential Difference ΔV</vt:lpstr>
      <vt:lpstr>Why is potential useful?</vt:lpstr>
      <vt:lpstr>The meaning of work</vt:lpstr>
      <vt:lpstr>Work done by other forces: Wyou </vt:lpstr>
      <vt:lpstr>Summary</vt:lpstr>
      <vt:lpstr>Final velocity</vt:lpstr>
      <vt:lpstr>Energy released by a field</vt:lpstr>
      <vt:lpstr>Potential at Infinity</vt:lpstr>
      <vt:lpstr>Point charge potential</vt:lpstr>
      <vt:lpstr>PE for a pair of charges</vt:lpstr>
      <vt:lpstr>Multiple Charges</vt:lpstr>
      <vt:lpstr>How many pairs do you see?</vt:lpstr>
      <vt:lpstr>POTENTIAL ENERGY 1</vt:lpstr>
      <vt:lpstr>POTENTIAL ENERGY 2</vt:lpstr>
      <vt:lpstr>In greater details</vt:lpstr>
      <vt:lpstr>The flow of charge</vt:lpstr>
      <vt:lpstr>Potential and Electric Field</vt:lpstr>
      <vt:lpstr>POTENTIAL AND ELECTRIC FIELD (3D &amp; 1D)</vt:lpstr>
      <vt:lpstr>Obtaining E from V</vt:lpstr>
      <vt:lpstr>Example</vt:lpstr>
      <vt:lpstr>Spherical coordinates</vt:lpstr>
      <vt:lpstr>Example: electric Dipole</vt:lpstr>
      <vt:lpstr>Electric field of a dipole</vt:lpstr>
      <vt:lpstr>V and uniform E field in 1D</vt:lpstr>
      <vt:lpstr>V from E</vt:lpstr>
      <vt:lpstr>V from E (Alternative Method)</vt:lpstr>
      <vt:lpstr>Special case</vt:lpstr>
      <vt:lpstr>E from V</vt:lpstr>
      <vt:lpstr>E from V (Alternative Method)</vt:lpstr>
      <vt:lpstr>Spherically symmetric case</vt:lpstr>
      <vt:lpstr>Potential of a point charge</vt:lpstr>
      <vt:lpstr>Tricks to get V from E</vt:lpstr>
      <vt:lpstr>Potential of a uniform spherical charge distribution</vt:lpstr>
      <vt:lpstr>Case 1: Outside the sphere (r &gt; R)</vt:lpstr>
      <vt:lpstr>Case 2: Inside the sphere (r &lt; R)</vt:lpstr>
      <vt:lpstr>Equipotential surfaces</vt:lpstr>
      <vt:lpstr>More examples of Equipotentials</vt:lpstr>
      <vt:lpstr>Don’t call them “circles”</vt:lpstr>
      <vt:lpstr>Equipotential lines perpendicular to E field</vt:lpstr>
      <vt:lpstr>Electric Potential of a Charged Conductor</vt:lpstr>
      <vt:lpstr>Continuous charge distribution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</dc:title>
  <dc:creator>Wilfred Lee</dc:creator>
  <cp:lastModifiedBy>Wilfred Lee</cp:lastModifiedBy>
  <cp:revision>225</cp:revision>
  <dcterms:created xsi:type="dcterms:W3CDTF">2012-03-09T21:04:47Z</dcterms:created>
  <dcterms:modified xsi:type="dcterms:W3CDTF">2015-02-27T14:41:48Z</dcterms:modified>
</cp:coreProperties>
</file>