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embeddings/oleObject10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9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3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4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7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18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9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20.xml" ContentType="application/vnd.openxmlformats-officedocument.presentationml.notesSlide+xml"/>
  <Override PartName="/ppt/embeddings/oleObject35.bin" ContentType="application/vnd.openxmlformats-officedocument.oleObject"/>
  <Override PartName="/ppt/notesSlides/notesSlide21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22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23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26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27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28.xml" ContentType="application/vnd.openxmlformats-officedocument.presentationml.notesSlide+xml"/>
  <Override PartName="/ppt/embeddings/oleObject61.bin" ContentType="application/vnd.openxmlformats-officedocument.oleObject"/>
  <Override PartName="/ppt/notesSlides/notesSlide29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30.xml" ContentType="application/vnd.openxmlformats-officedocument.presentationml.notesSlide+xml"/>
  <Override PartName="/ppt/embeddings/oleObject65.bin" ContentType="application/vnd.openxmlformats-officedocument.oleObject"/>
  <Override PartName="/ppt/notesSlides/notesSlide31.xml" ContentType="application/vnd.openxmlformats-officedocument.presentationml.notesSlide+xml"/>
  <Override PartName="/ppt/embeddings/oleObject66.bin" ContentType="application/vnd.openxmlformats-officedocument.oleObject"/>
  <Override PartName="/ppt/notesSlides/notesSlide32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3" r:id="rId3"/>
    <p:sldId id="352" r:id="rId4"/>
    <p:sldId id="271" r:id="rId5"/>
    <p:sldId id="355" r:id="rId6"/>
    <p:sldId id="326" r:id="rId7"/>
    <p:sldId id="292" r:id="rId8"/>
    <p:sldId id="342" r:id="rId9"/>
    <p:sldId id="344" r:id="rId10"/>
    <p:sldId id="333" r:id="rId11"/>
    <p:sldId id="353" r:id="rId12"/>
    <p:sldId id="354" r:id="rId13"/>
    <p:sldId id="332" r:id="rId14"/>
    <p:sldId id="297" r:id="rId15"/>
    <p:sldId id="277" r:id="rId16"/>
    <p:sldId id="334" r:id="rId17"/>
    <p:sldId id="278" r:id="rId18"/>
    <p:sldId id="357" r:id="rId19"/>
    <p:sldId id="335" r:id="rId20"/>
    <p:sldId id="315" r:id="rId21"/>
    <p:sldId id="316" r:id="rId22"/>
    <p:sldId id="319" r:id="rId23"/>
    <p:sldId id="320" r:id="rId24"/>
    <p:sldId id="358" r:id="rId25"/>
    <p:sldId id="279" r:id="rId26"/>
    <p:sldId id="339" r:id="rId27"/>
    <p:sldId id="338" r:id="rId28"/>
    <p:sldId id="280" r:id="rId29"/>
    <p:sldId id="282" r:id="rId30"/>
    <p:sldId id="360" r:id="rId31"/>
    <p:sldId id="284" r:id="rId32"/>
    <p:sldId id="285" r:id="rId33"/>
    <p:sldId id="286" r:id="rId34"/>
    <p:sldId id="287" r:id="rId35"/>
    <p:sldId id="349" r:id="rId36"/>
    <p:sldId id="288" r:id="rId37"/>
    <p:sldId id="290" r:id="rId38"/>
    <p:sldId id="289" r:id="rId39"/>
    <p:sldId id="356" r:id="rId40"/>
    <p:sldId id="295" r:id="rId41"/>
    <p:sldId id="262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447"/>
    <a:srgbClr val="E08E54"/>
    <a:srgbClr val="E69B64"/>
    <a:srgbClr val="FFFF00"/>
    <a:srgbClr val="0000FF"/>
    <a:srgbClr val="795241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5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image" Target="../media/image35.emf"/><Relationship Id="rId2" Type="http://schemas.openxmlformats.org/officeDocument/2006/relationships/image" Target="../media/image36.jpe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62.emf"/><Relationship Id="rId5" Type="http://schemas.openxmlformats.org/officeDocument/2006/relationships/image" Target="../media/image63.emf"/><Relationship Id="rId6" Type="http://schemas.openxmlformats.org/officeDocument/2006/relationships/image" Target="../media/image64.emf"/><Relationship Id="rId7" Type="http://schemas.openxmlformats.org/officeDocument/2006/relationships/image" Target="../media/image65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Relationship Id="rId2" Type="http://schemas.openxmlformats.org/officeDocument/2006/relationships/image" Target="../media/image78.emf"/><Relationship Id="rId3" Type="http://schemas.openxmlformats.org/officeDocument/2006/relationships/image" Target="../media/image7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Relationship Id="rId2" Type="http://schemas.openxmlformats.org/officeDocument/2006/relationships/image" Target="../media/image83.emf"/><Relationship Id="rId3" Type="http://schemas.openxmlformats.org/officeDocument/2006/relationships/image" Target="../media/image8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Relationship Id="rId2" Type="http://schemas.openxmlformats.org/officeDocument/2006/relationships/image" Target="../media/image9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D54A9A-D39C-384C-8AF3-EA1DA1F5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1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B728D1-C57D-1540-A494-9C8A2F5CB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38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97B8C-F092-AC4C-B9BE-2B5540145D89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FD628-4FF7-714E-BDA4-63210B256E4A}" type="slidenum">
              <a:rPr lang="en-US"/>
              <a:pPr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307AA-E6BB-F54B-AF3D-F57A9FC69BF6}" type="slidenum">
              <a:rPr lang="en-US"/>
              <a:pPr/>
              <a:t>15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C8DC9-A0A1-D748-ADC5-F0ED5CD9E759}" type="slidenum">
              <a:rPr lang="en-US"/>
              <a:pPr/>
              <a:t>16</a:t>
            </a:fld>
            <a:endParaRPr lang="en-US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ED22E-2536-DF45-8732-FD95A83A5A17}" type="slidenum">
              <a:rPr lang="en-US"/>
              <a:pPr/>
              <a:t>17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C8DC9-A0A1-D748-ADC5-F0ED5CD9E759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466D0-1589-F449-A65E-F517F4100860}" type="slidenum">
              <a:rPr lang="en-US"/>
              <a:pPr/>
              <a:t>19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6C476-AF91-8A47-970D-6690D34C769D}" type="slidenum">
              <a:rPr lang="en-US"/>
              <a:pPr/>
              <a:t>20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D7823-CED5-E94B-9BDE-A771BB08ED50}" type="slidenum">
              <a:rPr lang="en-US"/>
              <a:pPr/>
              <a:t>21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F9048-33B6-B24F-BFB5-4C15A2F5CF46}" type="slidenum">
              <a:rPr lang="en-US"/>
              <a:pPr/>
              <a:t>22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A4BDE4-99E6-B24C-B5D6-D39932E7EFC0}" type="slidenum">
              <a:rPr lang="en-US"/>
              <a:pPr/>
              <a:t>23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DCC31-CB12-734E-9B1F-7D487246D3D6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E279A-BDD4-E64C-959A-E010CDBEB487}" type="slidenum">
              <a:rPr lang="en-US"/>
              <a:pPr/>
              <a:t>25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A6C40-6278-2744-A09A-35FF35BF110C}" type="slidenum">
              <a:rPr lang="en-US"/>
              <a:pPr/>
              <a:t>26</a:t>
            </a:fld>
            <a:endParaRPr lang="en-US"/>
          </a:p>
        </p:txBody>
      </p:sp>
      <p:sp>
        <p:nvSpPr>
          <p:cNvPr id="7782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862D7-4263-1C4E-8C0D-420A7B87A134}" type="slidenum">
              <a:rPr lang="en-US"/>
              <a:pPr/>
              <a:t>27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4D526-5DBF-E041-8599-7CF2B86AB478}" type="slidenum">
              <a:rPr lang="en-US"/>
              <a:pPr/>
              <a:t>28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910BE-D702-374E-8E7C-8CB7A90E9D66}" type="slidenum">
              <a:rPr lang="en-US"/>
              <a:pPr/>
              <a:t>29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862D7-4263-1C4E-8C0D-420A7B87A134}" type="slidenum">
              <a:rPr lang="en-US"/>
              <a:pPr/>
              <a:t>30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908B6F-25BC-7C43-BBA6-645FB8F9A963}" type="slidenum">
              <a:rPr lang="en-US"/>
              <a:pPr/>
              <a:t>31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50978-DA0D-1347-8EF2-C6D859FF92FB}" type="slidenum">
              <a:rPr lang="en-US"/>
              <a:pPr/>
              <a:t>32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FB946-2F58-B249-B497-7DB8B4B7F0A6}" type="slidenum">
              <a:rPr lang="en-US"/>
              <a:pPr/>
              <a:t>33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F1EBC-D51D-F640-B14E-E0B631579CF2}" type="slidenum">
              <a:rPr lang="en-US"/>
              <a:pPr/>
              <a:t>34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2FDF5-BCA5-0D43-8298-F90D9C57E7FC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A3CF0-0B84-E64E-883A-805088D8F41D}" type="slidenum">
              <a:rPr lang="en-US"/>
              <a:pPr/>
              <a:t>36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D6CBD-57B8-4E48-B07C-62FEEDFC0A29}" type="slidenum">
              <a:rPr lang="en-US"/>
              <a:pPr/>
              <a:t>37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DC86F-5635-F147-A1CE-230BA63A3F7E}" type="slidenum">
              <a:rPr lang="en-US"/>
              <a:pPr/>
              <a:t>38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F3CF3-0A21-A84C-9DDF-EAC7DFC74BE3}" type="slidenum">
              <a:rPr lang="en-US"/>
              <a:pPr/>
              <a:t>40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05959-C201-EF44-AA95-ACB6221C2B64}" type="slidenum">
              <a:rPr lang="en-US"/>
              <a:pPr/>
              <a:t>41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7B48A-3586-8B46-845B-35CA864D4598}" type="slidenum">
              <a:rPr lang="en-US"/>
              <a:pPr/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B967B-8086-7547-B413-CF6833A687B7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67FD4-EE48-E74C-8BF4-E1D0982C70BF}" type="slidenum">
              <a:rPr lang="en-US"/>
              <a:pPr/>
              <a:t>8</a:t>
            </a:fld>
            <a:endParaRPr lang="en-US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7CA30-BFC3-5B46-B382-41ED2B55F70A}" type="slidenum">
              <a:rPr lang="en-US"/>
              <a:pPr/>
              <a:t>9</a:t>
            </a:fld>
            <a:endParaRPr lang="en-US"/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B659B-891D-C04A-B35E-0715D4696BC2}" type="slidenum">
              <a:rPr lang="en-US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7F61A-9095-9643-AA01-5015BF071ACD}" type="slidenum">
              <a:rPr lang="en-US"/>
              <a:pPr/>
              <a:t>13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2/11/19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12FA33-75E0-3E41-819F-57D15652D1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D87E19-5D7A-8344-B0C0-490CDF0311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E84CD1-BD75-4443-9E1E-34DC20D57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666A19-D638-9E46-8C98-0CE2147569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A30893-8D6A-E74B-8CEB-0503EA6EBE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2C2624-4696-C74F-9C9B-A06E68A4F9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10C58A-E737-3B41-BB3A-8B43DBCC5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FD0D6F-8A29-E940-90B7-542C2262B2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CF160F-B31D-CC44-BE22-468BDA7F6C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2328F87-B443-6345-A425-9027F8C56C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8.emf"/><Relationship Id="rId8" Type="http://schemas.openxmlformats.org/officeDocument/2006/relationships/image" Target="../media/image30.jpg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1.jpe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3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7.emf"/><Relationship Id="rId8" Type="http://schemas.openxmlformats.org/officeDocument/2006/relationships/image" Target="../media/image36.jpeg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1.jpe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44.jpeg"/><Relationship Id="rId5" Type="http://schemas.openxmlformats.org/officeDocument/2006/relationships/oleObject" Target="../embeddings/oleObject27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9.emf"/><Relationship Id="rId6" Type="http://schemas.openxmlformats.org/officeDocument/2006/relationships/image" Target="../media/image50.jpe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53.jpeg"/><Relationship Id="rId5" Type="http://schemas.openxmlformats.org/officeDocument/2006/relationships/oleObject" Target="../embeddings/oleObject35.bin"/><Relationship Id="rId6" Type="http://schemas.openxmlformats.org/officeDocument/2006/relationships/image" Target="../media/image5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56.emf"/><Relationship Id="rId10" Type="http://schemas.openxmlformats.org/officeDocument/2006/relationships/image" Target="../media/image53.jpe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57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58.emf"/><Relationship Id="rId8" Type="http://schemas.openxmlformats.org/officeDocument/2006/relationships/oleObject" Target="../embeddings/oleObject41.bin"/><Relationship Id="rId9" Type="http://schemas.openxmlformats.org/officeDocument/2006/relationships/image" Target="../media/image59.emf"/><Relationship Id="rId10" Type="http://schemas.openxmlformats.org/officeDocument/2006/relationships/image" Target="../media/image53.jpe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5.bin"/><Relationship Id="rId12" Type="http://schemas.openxmlformats.org/officeDocument/2006/relationships/image" Target="../media/image63.emf"/><Relationship Id="rId13" Type="http://schemas.openxmlformats.org/officeDocument/2006/relationships/oleObject" Target="../embeddings/oleObject46.bin"/><Relationship Id="rId14" Type="http://schemas.openxmlformats.org/officeDocument/2006/relationships/image" Target="../media/image64.emf"/><Relationship Id="rId15" Type="http://schemas.openxmlformats.org/officeDocument/2006/relationships/oleObject" Target="../embeddings/oleObject47.bin"/><Relationship Id="rId16" Type="http://schemas.openxmlformats.org/officeDocument/2006/relationships/image" Target="../media/image6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43.bin"/><Relationship Id="rId7" Type="http://schemas.openxmlformats.org/officeDocument/2006/relationships/image" Target="../media/image61.emf"/><Relationship Id="rId8" Type="http://schemas.openxmlformats.org/officeDocument/2006/relationships/oleObject" Target="../embeddings/oleObject44.bin"/><Relationship Id="rId9" Type="http://schemas.openxmlformats.org/officeDocument/2006/relationships/image" Target="../media/image62.emf"/><Relationship Id="rId10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image" Target="../media/image7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66.jpeg"/><Relationship Id="rId5" Type="http://schemas.openxmlformats.org/officeDocument/2006/relationships/oleObject" Target="../embeddings/oleObject48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69.e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74.emf"/><Relationship Id="rId13" Type="http://schemas.openxmlformats.org/officeDocument/2006/relationships/oleObject" Target="../embeddings/oleObject56.bin"/><Relationship Id="rId14" Type="http://schemas.openxmlformats.org/officeDocument/2006/relationships/image" Target="../media/image75.emf"/><Relationship Id="rId15" Type="http://schemas.openxmlformats.org/officeDocument/2006/relationships/oleObject" Target="../embeddings/oleObject57.bin"/><Relationship Id="rId16" Type="http://schemas.openxmlformats.org/officeDocument/2006/relationships/image" Target="../media/image76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71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72.e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73.emf"/><Relationship Id="rId10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80.jpeg"/><Relationship Id="rId5" Type="http://schemas.openxmlformats.org/officeDocument/2006/relationships/oleObject" Target="../embeddings/oleObject58.bin"/><Relationship Id="rId6" Type="http://schemas.openxmlformats.org/officeDocument/2006/relationships/image" Target="../media/image77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78.e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79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8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82.emf"/><Relationship Id="rId6" Type="http://schemas.openxmlformats.org/officeDocument/2006/relationships/image" Target="../media/image85.jpeg"/><Relationship Id="rId7" Type="http://schemas.openxmlformats.org/officeDocument/2006/relationships/oleObject" Target="../embeddings/oleObject63.bin"/><Relationship Id="rId8" Type="http://schemas.openxmlformats.org/officeDocument/2006/relationships/image" Target="../media/image83.emf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8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87.jpg"/><Relationship Id="rId5" Type="http://schemas.openxmlformats.org/officeDocument/2006/relationships/oleObject" Target="../embeddings/oleObject65.bin"/><Relationship Id="rId6" Type="http://schemas.openxmlformats.org/officeDocument/2006/relationships/image" Target="../media/image8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66.bin"/><Relationship Id="rId5" Type="http://schemas.openxmlformats.org/officeDocument/2006/relationships/image" Target="../media/image88.emf"/><Relationship Id="rId6" Type="http://schemas.openxmlformats.org/officeDocument/2006/relationships/image" Target="../media/image89.jpe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90.emf"/><Relationship Id="rId6" Type="http://schemas.openxmlformats.org/officeDocument/2006/relationships/image" Target="../media/image50.jpeg"/><Relationship Id="rId7" Type="http://schemas.openxmlformats.org/officeDocument/2006/relationships/oleObject" Target="../embeddings/oleObject68.bin"/><Relationship Id="rId8" Type="http://schemas.openxmlformats.org/officeDocument/2006/relationships/image" Target="../media/image91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eg"/><Relationship Id="rId3" Type="http://schemas.openxmlformats.org/officeDocument/2006/relationships/image" Target="../media/image8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3.jpe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5.jpe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22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Gauss’ Law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Area vector of a cube</a:t>
            </a:r>
          </a:p>
        </p:txBody>
      </p:sp>
      <p:pic>
        <p:nvPicPr>
          <p:cNvPr id="39939" name="Picture 3" descr="19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144713"/>
            <a:ext cx="54102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533400" y="10668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Convention: Area vector of a close surface points outward.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 of Flux</a:t>
            </a:r>
            <a:endParaRPr lang="en-US" dirty="0"/>
          </a:p>
        </p:txBody>
      </p:sp>
      <p:pic>
        <p:nvPicPr>
          <p:cNvPr id="4" name="Picture 3" descr="22_Figure02a-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2062"/>
            <a:ext cx="2606889" cy="2744738"/>
          </a:xfrm>
          <a:prstGeom prst="rect">
            <a:avLst/>
          </a:prstGeom>
        </p:spPr>
      </p:pic>
      <p:pic>
        <p:nvPicPr>
          <p:cNvPr id="5" name="Picture 4" descr="22_Figure02c-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53" y="2173410"/>
            <a:ext cx="2698789" cy="270185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090754"/>
              </p:ext>
            </p:extLst>
          </p:nvPr>
        </p:nvGraphicFramePr>
        <p:xfrm>
          <a:off x="1905000" y="1679946"/>
          <a:ext cx="104049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9" name="Equation" r:id="rId5" imgW="393700" imgH="177800" progId="Equation.3">
                  <p:embed/>
                </p:oleObj>
              </mc:Choice>
              <mc:Fallback>
                <p:oleObj name="Equation" r:id="rId5" imgW="393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00" y="1679946"/>
                        <a:ext cx="104049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660737"/>
            <a:ext cx="7397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ositive when E field is going out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+mn-lt"/>
              </a:rPr>
              <a:t>Negative when </a:t>
            </a:r>
            <a:r>
              <a:rPr lang="en-US" dirty="0">
                <a:latin typeface="+mn-lt"/>
              </a:rPr>
              <a:t>E field </a:t>
            </a:r>
            <a:r>
              <a:rPr lang="en-US" dirty="0" smtClean="0">
                <a:latin typeface="+mn-lt"/>
              </a:rPr>
              <a:t> is going in</a:t>
            </a:r>
            <a:endParaRPr lang="en-US" dirty="0"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289157"/>
              </p:ext>
            </p:extLst>
          </p:nvPr>
        </p:nvGraphicFramePr>
        <p:xfrm>
          <a:off x="6096000" y="1679946"/>
          <a:ext cx="104049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0" name="Equation" r:id="rId7" imgW="393700" imgH="177800" progId="Equation.3">
                  <p:embed/>
                </p:oleObj>
              </mc:Choice>
              <mc:Fallback>
                <p:oleObj name="Equation" r:id="rId7" imgW="393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1679946"/>
                        <a:ext cx="104049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619583"/>
              </p:ext>
            </p:extLst>
          </p:nvPr>
        </p:nvGraphicFramePr>
        <p:xfrm>
          <a:off x="3124200" y="4953000"/>
          <a:ext cx="2667000" cy="173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1" name="Equation" r:id="rId9" imgW="1663700" imgH="1079500" progId="Equation.3">
                  <p:embed/>
                </p:oleObj>
              </mc:Choice>
              <mc:Fallback>
                <p:oleObj name="Equation" r:id="rId9" imgW="1663700" imgH="1079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200" y="4953000"/>
                        <a:ext cx="2667000" cy="1731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923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of Flux (Example)</a:t>
            </a:r>
            <a:endParaRPr lang="en-US" dirty="0"/>
          </a:p>
        </p:txBody>
      </p:sp>
      <p:pic>
        <p:nvPicPr>
          <p:cNvPr id="4" name="Picture 3" descr="22_Figure13-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749040" cy="371464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866796"/>
              </p:ext>
            </p:extLst>
          </p:nvPr>
        </p:nvGraphicFramePr>
        <p:xfrm>
          <a:off x="5638800" y="2133600"/>
          <a:ext cx="104049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2" name="Equation" r:id="rId4" imgW="393700" imgH="177800" progId="Equation.3">
                  <p:embed/>
                </p:oleObj>
              </mc:Choice>
              <mc:Fallback>
                <p:oleObj name="Equation" r:id="rId4" imgW="393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2133600"/>
                        <a:ext cx="104049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28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5486400" cy="838200"/>
          </a:xfrm>
        </p:spPr>
        <p:txBody>
          <a:bodyPr/>
          <a:lstStyle/>
          <a:p>
            <a:pPr eaLnBrk="1" hangingPunct="1"/>
            <a:r>
              <a:rPr lang="en-US" dirty="0"/>
              <a:t>Example (constant E)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152503"/>
              </p:ext>
            </p:extLst>
          </p:nvPr>
        </p:nvGraphicFramePr>
        <p:xfrm>
          <a:off x="1068387" y="835026"/>
          <a:ext cx="5103813" cy="19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0" name="Equation" r:id="rId4" imgW="2311400" imgH="889000" progId="">
                  <p:embed/>
                </p:oleObj>
              </mc:Choice>
              <mc:Fallback>
                <p:oleObj name="Equation" r:id="rId4" imgW="2311400" imgH="889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7" y="835026"/>
                        <a:ext cx="5103813" cy="196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89882"/>
              </p:ext>
            </p:extLst>
          </p:nvPr>
        </p:nvGraphicFramePr>
        <p:xfrm>
          <a:off x="1066800" y="2845254"/>
          <a:ext cx="2514600" cy="142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1" name="Equation" r:id="rId6" imgW="1168400" imgH="660400" progId="">
                  <p:embed/>
                </p:oleObj>
              </mc:Choice>
              <mc:Fallback>
                <p:oleObj name="Equation" r:id="rId6" imgW="1168400" imgH="660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45254"/>
                        <a:ext cx="2514600" cy="1421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22_Figure08a-I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/>
          <a:stretch/>
        </p:blipFill>
        <p:spPr>
          <a:xfrm>
            <a:off x="5348817" y="3227863"/>
            <a:ext cx="3490383" cy="3630137"/>
          </a:xfrm>
          <a:prstGeom prst="rect">
            <a:avLst/>
          </a:prstGeom>
        </p:spPr>
      </p:pic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493673"/>
              </p:ext>
            </p:extLst>
          </p:nvPr>
        </p:nvGraphicFramePr>
        <p:xfrm>
          <a:off x="5921375" y="2362200"/>
          <a:ext cx="3238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2" name="Equation" r:id="rId9" imgW="1651000" imgH="457200" progId="Equation.3">
                  <p:embed/>
                </p:oleObj>
              </mc:Choice>
              <mc:Fallback>
                <p:oleObj name="Equation" r:id="rId9" imgW="1651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2362200"/>
                        <a:ext cx="3238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latin typeface="Symbol" pitchFamily="-109" charset="2"/>
                <a:sym typeface="Symbol" pitchFamily="-109" charset="2"/>
              </a:rPr>
              <a:t>Φ</a:t>
            </a:r>
            <a:r>
              <a:rPr lang="en-US" smtClean="0"/>
              <a:t> is difficult to find in general 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52400" y="1600200"/>
            <a:ext cx="31242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219200" y="685800"/>
            <a:ext cx="49752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i="1">
                <a:solidFill>
                  <a:srgbClr val="795241"/>
                </a:solidFill>
                <a:latin typeface="Times New Roman" pitchFamily="-109" charset="0"/>
              </a:rPr>
              <a:t>… so we need to be smart. </a:t>
            </a: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1524000" y="28194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+</a:t>
            </a: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5562600" y="2133600"/>
            <a:ext cx="3354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+mn-lt"/>
              </a:rPr>
              <a:t>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here </a:t>
            </a:r>
            <a:r>
              <a:rPr lang="en-US" dirty="0"/>
              <a:t>is different than </a:t>
            </a:r>
            <a:r>
              <a:rPr lang="en-US" i="1" dirty="0">
                <a:latin typeface="+mn-lt"/>
              </a:rPr>
              <a:t>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there</a:t>
            </a:r>
            <a:r>
              <a:rPr lang="en-US" dirty="0"/>
              <a:t>.</a:t>
            </a:r>
          </a:p>
        </p:txBody>
      </p:sp>
      <p:sp>
        <p:nvSpPr>
          <p:cNvPr id="46087" name="Freeform 9"/>
          <p:cNvSpPr>
            <a:spLocks/>
          </p:cNvSpPr>
          <p:nvPr/>
        </p:nvSpPr>
        <p:spPr bwMode="auto">
          <a:xfrm>
            <a:off x="3276600" y="3048000"/>
            <a:ext cx="4038600" cy="1143000"/>
          </a:xfrm>
          <a:custGeom>
            <a:avLst/>
            <a:gdLst>
              <a:gd name="T0" fmla="*/ 0 w 2544"/>
              <a:gd name="T1" fmla="*/ 720 h 720"/>
              <a:gd name="T2" fmla="*/ 1632 w 2544"/>
              <a:gd name="T3" fmla="*/ 240 h 720"/>
              <a:gd name="T4" fmla="*/ 1680 w 2544"/>
              <a:gd name="T5" fmla="*/ 576 h 720"/>
              <a:gd name="T6" fmla="*/ 2544 w 2544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2544"/>
              <a:gd name="T13" fmla="*/ 0 h 720"/>
              <a:gd name="T14" fmla="*/ 2544 w 254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44" h="720">
                <a:moveTo>
                  <a:pt x="0" y="720"/>
                </a:moveTo>
                <a:cubicBezTo>
                  <a:pt x="676" y="492"/>
                  <a:pt x="1352" y="264"/>
                  <a:pt x="1632" y="240"/>
                </a:cubicBezTo>
                <a:cubicBezTo>
                  <a:pt x="1912" y="216"/>
                  <a:pt x="1528" y="616"/>
                  <a:pt x="1680" y="576"/>
                </a:cubicBezTo>
                <a:cubicBezTo>
                  <a:pt x="1832" y="536"/>
                  <a:pt x="2188" y="268"/>
                  <a:pt x="2544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Freeform 10"/>
          <p:cNvSpPr>
            <a:spLocks/>
          </p:cNvSpPr>
          <p:nvPr/>
        </p:nvSpPr>
        <p:spPr bwMode="auto">
          <a:xfrm>
            <a:off x="3276600" y="1371600"/>
            <a:ext cx="3124200" cy="1371600"/>
          </a:xfrm>
          <a:custGeom>
            <a:avLst/>
            <a:gdLst>
              <a:gd name="T0" fmla="*/ 0 w 1968"/>
              <a:gd name="T1" fmla="*/ 864 h 864"/>
              <a:gd name="T2" fmla="*/ 1440 w 1968"/>
              <a:gd name="T3" fmla="*/ 48 h 864"/>
              <a:gd name="T4" fmla="*/ 1968 w 1968"/>
              <a:gd name="T5" fmla="*/ 576 h 864"/>
              <a:gd name="T6" fmla="*/ 0 60000 65536"/>
              <a:gd name="T7" fmla="*/ 0 60000 65536"/>
              <a:gd name="T8" fmla="*/ 0 60000 65536"/>
              <a:gd name="T9" fmla="*/ 0 w 1968"/>
              <a:gd name="T10" fmla="*/ 0 h 864"/>
              <a:gd name="T11" fmla="*/ 1968 w 1968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864">
                <a:moveTo>
                  <a:pt x="0" y="864"/>
                </a:moveTo>
                <a:cubicBezTo>
                  <a:pt x="556" y="480"/>
                  <a:pt x="1112" y="96"/>
                  <a:pt x="1440" y="48"/>
                </a:cubicBezTo>
                <a:cubicBezTo>
                  <a:pt x="1768" y="0"/>
                  <a:pt x="1868" y="288"/>
                  <a:pt x="1968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228600" y="4800600"/>
            <a:ext cx="8305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You are allowed to change the shape of the Gaussian surface to make the surface integral easy.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gure22_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5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>
              <a:latin typeface="Times New Roman" pitchFamily="-109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05800" cy="838200"/>
          </a:xfrm>
        </p:spPr>
        <p:txBody>
          <a:bodyPr/>
          <a:lstStyle/>
          <a:p>
            <a:pPr eaLnBrk="1" hangingPunct="1"/>
            <a:r>
              <a:rPr lang="en-US"/>
              <a:t>Spherical Gaussian Surface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Simplify the integral</a:t>
            </a:r>
          </a:p>
        </p:txBody>
      </p:sp>
      <p:pic>
        <p:nvPicPr>
          <p:cNvPr id="50182" name="Picture 3" descr="Figure22_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46" r="53044" b="31305"/>
          <a:stretch>
            <a:fillRect/>
          </a:stretch>
        </p:blipFill>
        <p:spPr bwMode="auto">
          <a:xfrm>
            <a:off x="5029200" y="6858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28600" y="990600"/>
          <a:ext cx="47244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6" name="Equation" r:id="rId5" imgW="1917700" imgH="482600" progId="">
                  <p:embed/>
                </p:oleObj>
              </mc:Choice>
              <mc:Fallback>
                <p:oleObj name="Equation" r:id="rId5" imgW="1917700" imgH="482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47244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7" name="Object 3"/>
          <p:cNvGraphicFramePr>
            <a:graphicFrameLocks noChangeAspect="1"/>
          </p:cNvGraphicFramePr>
          <p:nvPr/>
        </p:nvGraphicFramePr>
        <p:xfrm>
          <a:off x="228600" y="2590800"/>
          <a:ext cx="57912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7" name="Equation" r:id="rId7" imgW="2413000" imgH="431800" progId="">
                  <p:embed/>
                </p:oleObj>
              </mc:Choice>
              <mc:Fallback>
                <p:oleObj name="Equation" r:id="rId7" imgW="2413000" imgH="431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5791200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8" name="Object 4"/>
          <p:cNvGraphicFramePr>
            <a:graphicFrameLocks noChangeAspect="1"/>
          </p:cNvGraphicFramePr>
          <p:nvPr/>
        </p:nvGraphicFramePr>
        <p:xfrm>
          <a:off x="304800" y="4114800"/>
          <a:ext cx="5554663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08" name="Equation" r:id="rId9" imgW="2247900" imgH="520700" progId="">
                  <p:embed/>
                </p:oleObj>
              </mc:Choice>
              <mc:Fallback>
                <p:oleObj name="Equation" r:id="rId9" imgW="2247900" imgH="5207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14800"/>
                        <a:ext cx="5554663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Oval 4"/>
          <p:cNvSpPr>
            <a:spLocks noChangeAspect="1" noChangeArrowheads="1"/>
          </p:cNvSpPr>
          <p:nvPr/>
        </p:nvSpPr>
        <p:spPr bwMode="auto">
          <a:xfrm>
            <a:off x="4846638" y="1109663"/>
            <a:ext cx="3913187" cy="382428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8575675" y="2792413"/>
            <a:ext cx="3889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x</a:t>
            </a:r>
          </a:p>
        </p:txBody>
      </p:sp>
      <p:sp>
        <p:nvSpPr>
          <p:cNvPr id="52232" name="Oval 6"/>
          <p:cNvSpPr>
            <a:spLocks noChangeArrowheads="1"/>
          </p:cNvSpPr>
          <p:nvPr/>
        </p:nvSpPr>
        <p:spPr bwMode="auto">
          <a:xfrm>
            <a:off x="6762750" y="2973388"/>
            <a:ext cx="161925" cy="147637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3" name="Line 7"/>
          <p:cNvSpPr>
            <a:spLocks noChangeShapeType="1"/>
          </p:cNvSpPr>
          <p:nvPr/>
        </p:nvSpPr>
        <p:spPr bwMode="auto">
          <a:xfrm>
            <a:off x="6910388" y="3049588"/>
            <a:ext cx="1866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4" name="Text Box 8"/>
          <p:cNvSpPr txBox="1">
            <a:spLocks noChangeArrowheads="1"/>
          </p:cNvSpPr>
          <p:nvPr/>
        </p:nvSpPr>
        <p:spPr bwMode="auto">
          <a:xfrm>
            <a:off x="7745413" y="2530475"/>
            <a:ext cx="303212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r</a:t>
            </a:r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6248400" y="5562600"/>
            <a:ext cx="155575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Gaussian </a:t>
            </a:r>
          </a:p>
          <a:p>
            <a:r>
              <a:rPr lang="en-US" sz="2400"/>
              <a:t>surface</a:t>
            </a:r>
          </a:p>
        </p:txBody>
      </p:sp>
      <p:sp>
        <p:nvSpPr>
          <p:cNvPr id="52236" name="Line 10"/>
          <p:cNvSpPr>
            <a:spLocks noChangeShapeType="1"/>
          </p:cNvSpPr>
          <p:nvPr/>
        </p:nvSpPr>
        <p:spPr bwMode="auto">
          <a:xfrm flipH="1" flipV="1">
            <a:off x="6702425" y="4930775"/>
            <a:ext cx="204788" cy="6969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37" name="Text Box 20"/>
          <p:cNvSpPr txBox="1">
            <a:spLocks noChangeArrowheads="1"/>
          </p:cNvSpPr>
          <p:nvPr/>
        </p:nvSpPr>
        <p:spPr bwMode="auto">
          <a:xfrm>
            <a:off x="6411913" y="2541588"/>
            <a:ext cx="382587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q</a:t>
            </a: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3429000" y="762000"/>
          <a:ext cx="16129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2" name="Equation" r:id="rId4" imgW="482600" imgH="431800" progId="">
                  <p:embed/>
                </p:oleObj>
              </mc:Choice>
              <mc:Fallback>
                <p:oleObj name="Equation" r:id="rId4" imgW="4826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762000"/>
                        <a:ext cx="16129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 descr="Bouquet"/>
          <p:cNvGraphicFramePr>
            <a:graphicFrameLocks noChangeAspect="1"/>
          </p:cNvGraphicFramePr>
          <p:nvPr/>
        </p:nvGraphicFramePr>
        <p:xfrm>
          <a:off x="0" y="2133600"/>
          <a:ext cx="3962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3" name="Equation" r:id="rId6" imgW="1447800" imgH="203200" progId="">
                  <p:embed/>
                </p:oleObj>
              </mc:Choice>
              <mc:Fallback>
                <p:oleObj name="Equation" r:id="rId6" imgW="1447800" imgH="203200" progId="">
                  <p:embed/>
                  <p:pic>
                    <p:nvPicPr>
                      <p:cNvPr id="0" name="Picture 3" descr="Bouque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3962400" cy="555625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8" name="Freeform 24"/>
          <p:cNvSpPr>
            <a:spLocks/>
          </p:cNvSpPr>
          <p:nvPr/>
        </p:nvSpPr>
        <p:spPr bwMode="auto">
          <a:xfrm>
            <a:off x="2133600" y="1260475"/>
            <a:ext cx="1347788" cy="873125"/>
          </a:xfrm>
          <a:custGeom>
            <a:avLst/>
            <a:gdLst>
              <a:gd name="T0" fmla="*/ 0 w 960"/>
              <a:gd name="T1" fmla="*/ 1016 h 1016"/>
              <a:gd name="T2" fmla="*/ 480 w 960"/>
              <a:gd name="T3" fmla="*/ 680 h 1016"/>
              <a:gd name="T4" fmla="*/ 432 w 960"/>
              <a:gd name="T5" fmla="*/ 104 h 1016"/>
              <a:gd name="T6" fmla="*/ 960 w 960"/>
              <a:gd name="T7" fmla="*/ 56 h 1016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1016"/>
              <a:gd name="T14" fmla="*/ 960 w 960"/>
              <a:gd name="T15" fmla="*/ 1016 h 1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1016">
                <a:moveTo>
                  <a:pt x="0" y="1016"/>
                </a:moveTo>
                <a:cubicBezTo>
                  <a:pt x="204" y="924"/>
                  <a:pt x="408" y="832"/>
                  <a:pt x="480" y="680"/>
                </a:cubicBezTo>
                <a:cubicBezTo>
                  <a:pt x="552" y="528"/>
                  <a:pt x="352" y="208"/>
                  <a:pt x="432" y="104"/>
                </a:cubicBezTo>
                <a:cubicBezTo>
                  <a:pt x="512" y="0"/>
                  <a:pt x="872" y="64"/>
                  <a:pt x="960" y="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Oval 25"/>
          <p:cNvSpPr>
            <a:spLocks noChangeArrowheads="1"/>
          </p:cNvSpPr>
          <p:nvPr/>
        </p:nvSpPr>
        <p:spPr bwMode="auto">
          <a:xfrm>
            <a:off x="3252788" y="968375"/>
            <a:ext cx="914400" cy="9144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9422" name="Object 4"/>
          <p:cNvGraphicFramePr>
            <a:graphicFrameLocks noChangeAspect="1"/>
          </p:cNvGraphicFramePr>
          <p:nvPr/>
        </p:nvGraphicFramePr>
        <p:xfrm>
          <a:off x="228600" y="2895600"/>
          <a:ext cx="35814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4" name="Equation" r:id="rId9" imgW="1397000" imgH="469900" progId="">
                  <p:embed/>
                </p:oleObj>
              </mc:Choice>
              <mc:Fallback>
                <p:oleObj name="Equation" r:id="rId9" imgW="1397000" imgH="4699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358140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3" name="Object 5"/>
          <p:cNvGraphicFramePr>
            <a:graphicFrameLocks noChangeAspect="1"/>
          </p:cNvGraphicFramePr>
          <p:nvPr/>
        </p:nvGraphicFramePr>
        <p:xfrm>
          <a:off x="3124200" y="4191000"/>
          <a:ext cx="250825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5" name="Equation" r:id="rId11" imgW="977900" imgH="876300" progId="Equation.3">
                  <p:embed/>
                </p:oleObj>
              </mc:Choice>
              <mc:Fallback>
                <p:oleObj name="Equation" r:id="rId11" imgW="977900" imgH="876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91000"/>
                        <a:ext cx="2508250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0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i="0">
                <a:solidFill>
                  <a:schemeClr val="tx1"/>
                </a:solidFill>
                <a:latin typeface="Arial" pitchFamily="-109" charset="0"/>
              </a:rPr>
              <a:t>Outside Uniform Sphere of Charge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to write in the exam</a:t>
            </a:r>
            <a:endParaRPr lang="en-US" dirty="0"/>
          </a:p>
        </p:txBody>
      </p:sp>
      <p:pic>
        <p:nvPicPr>
          <p:cNvPr id="50182" name="Picture 3" descr="Figure22_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46" r="53044" b="31305"/>
          <a:stretch>
            <a:fillRect/>
          </a:stretch>
        </p:blipFill>
        <p:spPr bwMode="auto">
          <a:xfrm>
            <a:off x="6349042" y="685800"/>
            <a:ext cx="279495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963975"/>
              </p:ext>
            </p:extLst>
          </p:nvPr>
        </p:nvGraphicFramePr>
        <p:xfrm>
          <a:off x="1295400" y="2367019"/>
          <a:ext cx="4876800" cy="212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0" name="Equation" r:id="rId5" imgW="2527300" imgH="1104900" progId="Equation.3">
                  <p:embed/>
                </p:oleObj>
              </mc:Choice>
              <mc:Fallback>
                <p:oleObj name="Equation" r:id="rId5" imgW="2527300" imgH="1104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7019"/>
                        <a:ext cx="4876800" cy="2128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69920" y="1132750"/>
            <a:ext cx="52070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n-lt"/>
              </a:rPr>
              <a:t>In the exam, just a few words of explanation is enough in simplifying the flux integral:</a:t>
            </a:r>
            <a:endParaRPr lang="en-US" sz="2500" dirty="0">
              <a:latin typeface="+mn-lt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71764"/>
              </p:ext>
            </p:extLst>
          </p:nvPr>
        </p:nvGraphicFramePr>
        <p:xfrm>
          <a:off x="1295400" y="4572000"/>
          <a:ext cx="2133600" cy="1594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1" name="Equation" r:id="rId7" imgW="1155700" imgH="863600" progId="Equation.3">
                  <p:embed/>
                </p:oleObj>
              </mc:Choice>
              <mc:Fallback>
                <p:oleObj name="Equation" r:id="rId7" imgW="1155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2133600" cy="1594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50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Must include diagrams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457200" y="2133600"/>
            <a:ext cx="840898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en-US"/>
              <a:t>When answering questions on Gauss’ law, you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</a:t>
            </a:r>
            <a:r>
              <a:rPr lang="en-US"/>
              <a:t> include a diagram to indicate the Gaussian surface you picked.</a:t>
            </a:r>
          </a:p>
          <a:p>
            <a:pPr algn="just">
              <a:defRPr/>
            </a:pPr>
            <a:r>
              <a:rPr lang="en-US"/>
              <a:t>Without defining the Gaussian surface with the diagram, the flux cannot be defined, and your integral will have no meaning. </a:t>
            </a:r>
          </a:p>
          <a:p>
            <a:pPr algn="just">
              <a:defRPr/>
            </a:pPr>
            <a:r>
              <a:rPr lang="en-US"/>
              <a:t>You will lose half your points without a diagram.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Mathematics Reminder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62000" y="990600"/>
          <a:ext cx="54038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" name="Equation" r:id="rId4" imgW="2489200" imgH="1206500" progId="Equation.3">
                  <p:embed/>
                </p:oleObj>
              </mc:Choice>
              <mc:Fallback>
                <p:oleObj name="Equation" r:id="rId4" imgW="2489200" imgH="1206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540385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 eaLnBrk="1" hangingPunct="1"/>
            <a:r>
              <a:rPr lang="en-US" sz="4000"/>
              <a:t>Linear fly density</a:t>
            </a:r>
          </a:p>
        </p:txBody>
      </p:sp>
      <p:sp>
        <p:nvSpPr>
          <p:cNvPr id="56325" name="AutoShape 9"/>
          <p:cNvSpPr>
            <a:spLocks noChangeArrowheads="1"/>
          </p:cNvSpPr>
          <p:nvPr/>
        </p:nvSpPr>
        <p:spPr bwMode="auto">
          <a:xfrm rot="5400000">
            <a:off x="4343400" y="-2362200"/>
            <a:ext cx="457200" cy="8534400"/>
          </a:xfrm>
          <a:prstGeom prst="can">
            <a:avLst>
              <a:gd name="adj" fmla="val 6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6" name="Picture 12" descr="Fly Small 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1143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3" descr="Fly Small 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143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4" descr="Fly Small 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143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5" descr="Fly Small 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143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6" descr="Fly Small 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143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7" descr="Fly Small 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143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8" descr="Fly Small 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143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3" name="Picture 7" descr="Fly Small 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143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4" name="Line 19"/>
          <p:cNvSpPr>
            <a:spLocks noChangeShapeType="1"/>
          </p:cNvSpPr>
          <p:nvPr/>
        </p:nvSpPr>
        <p:spPr bwMode="auto">
          <a:xfrm>
            <a:off x="381000" y="25146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Rectangle 20"/>
          <p:cNvSpPr>
            <a:spLocks noChangeArrowheads="1"/>
          </p:cNvSpPr>
          <p:nvPr/>
        </p:nvSpPr>
        <p:spPr bwMode="auto">
          <a:xfrm>
            <a:off x="4038600" y="2514600"/>
            <a:ext cx="1147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L=4m</a:t>
            </a: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09538" y="3048000"/>
          <a:ext cx="9001125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2" name="Equation" r:id="rId5" imgW="4305300" imgH="838200" progId="">
                  <p:embed/>
                </p:oleObj>
              </mc:Choice>
              <mc:Fallback>
                <p:oleObj name="Equation" r:id="rId5" imgW="4305300" imgH="838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3048000"/>
                        <a:ext cx="9001125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82" name="Object 3"/>
          <p:cNvGraphicFramePr>
            <a:graphicFrameLocks noChangeAspect="1"/>
          </p:cNvGraphicFramePr>
          <p:nvPr/>
        </p:nvGraphicFramePr>
        <p:xfrm>
          <a:off x="87313" y="4821238"/>
          <a:ext cx="5475287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3" name="Equation" r:id="rId7" imgW="2298700" imgH="622300" progId="">
                  <p:embed/>
                </p:oleObj>
              </mc:Choice>
              <mc:Fallback>
                <p:oleObj name="Equation" r:id="rId7" imgW="2298700" imgH="622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3" y="4821238"/>
                        <a:ext cx="5475287" cy="148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Linear charge density, </a:t>
            </a:r>
            <a:r>
              <a:rPr lang="en-US">
                <a:latin typeface="Symbol" pitchFamily="-109" charset="2"/>
                <a:sym typeface="Symbol" pitchFamily="-109" charset="2"/>
              </a:rPr>
              <a:t>λ</a:t>
            </a:r>
            <a:endParaRPr lang="en-US"/>
          </a:p>
        </p:txBody>
      </p:sp>
      <p:sp>
        <p:nvSpPr>
          <p:cNvPr id="58373" name="AutoShape 3"/>
          <p:cNvSpPr>
            <a:spLocks noChangeArrowheads="1"/>
          </p:cNvSpPr>
          <p:nvPr/>
        </p:nvSpPr>
        <p:spPr bwMode="auto">
          <a:xfrm rot="5400000">
            <a:off x="4343400" y="-2590800"/>
            <a:ext cx="457200" cy="8534400"/>
          </a:xfrm>
          <a:prstGeom prst="can">
            <a:avLst>
              <a:gd name="adj" fmla="val 6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+++++++++++++++++++++++++++++++++++++</a:t>
            </a:r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>
            <a:off x="381000" y="2286000"/>
            <a:ext cx="838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4038600" y="2286000"/>
            <a:ext cx="1147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L=4m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839788" y="3048000"/>
          <a:ext cx="7540625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0" name="Equation" r:id="rId4" imgW="3606800" imgH="838200" progId="">
                  <p:embed/>
                </p:oleObj>
              </mc:Choice>
              <mc:Fallback>
                <p:oleObj name="Equation" r:id="rId4" imgW="3606800" imgH="838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3048000"/>
                        <a:ext cx="7540625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1" name="Object 3"/>
          <p:cNvGraphicFramePr>
            <a:graphicFrameLocks noChangeAspect="1"/>
          </p:cNvGraphicFramePr>
          <p:nvPr/>
        </p:nvGraphicFramePr>
        <p:xfrm>
          <a:off x="838200" y="4705350"/>
          <a:ext cx="43434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01" name="Equation" r:id="rId6" imgW="1778000" imgH="622300" progId="">
                  <p:embed/>
                </p:oleObj>
              </mc:Choice>
              <mc:Fallback>
                <p:oleObj name="Equation" r:id="rId6" imgW="1778000" imgH="622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05350"/>
                        <a:ext cx="4343400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Surface charge density </a:t>
            </a:r>
            <a:r>
              <a:rPr lang="en-US">
                <a:latin typeface="Symbol" pitchFamily="-109" charset="2"/>
                <a:sym typeface="Symbol" pitchFamily="-109" charset="2"/>
              </a:rPr>
              <a:t>σ</a:t>
            </a:r>
            <a:r>
              <a:rPr lang="en-US"/>
              <a:t> </a:t>
            </a:r>
          </a:p>
        </p:txBody>
      </p:sp>
      <p:sp>
        <p:nvSpPr>
          <p:cNvPr id="64517" name="AutoShape 3"/>
          <p:cNvSpPr>
            <a:spLocks noChangeArrowheads="1"/>
          </p:cNvSpPr>
          <p:nvPr/>
        </p:nvSpPr>
        <p:spPr bwMode="auto">
          <a:xfrm>
            <a:off x="4419600" y="762000"/>
            <a:ext cx="4648200" cy="1905000"/>
          </a:xfrm>
          <a:custGeom>
            <a:avLst/>
            <a:gdLst>
              <a:gd name="T0" fmla="*/ 2324100 w 21600"/>
              <a:gd name="T1" fmla="*/ 0 h 21600"/>
              <a:gd name="T2" fmla="*/ 680660 w 21600"/>
              <a:gd name="T3" fmla="*/ 278959 h 21600"/>
              <a:gd name="T4" fmla="*/ 0 w 21600"/>
              <a:gd name="T5" fmla="*/ 952500 h 21600"/>
              <a:gd name="T6" fmla="*/ 680660 w 21600"/>
              <a:gd name="T7" fmla="*/ 1626041 h 21600"/>
              <a:gd name="T8" fmla="*/ 2324100 w 21600"/>
              <a:gd name="T9" fmla="*/ 1905000 h 21600"/>
              <a:gd name="T10" fmla="*/ 3967540 w 21600"/>
              <a:gd name="T11" fmla="*/ 1626041 h 21600"/>
              <a:gd name="T12" fmla="*/ 4648200 w 21600"/>
              <a:gd name="T13" fmla="*/ 952500 h 21600"/>
              <a:gd name="T14" fmla="*/ 3967540 w 21600"/>
              <a:gd name="T15" fmla="*/ 2789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800" y="10800"/>
                </a:move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ubicBezTo>
                  <a:pt x="10800" y="10800"/>
                  <a:pt x="10800" y="10800"/>
                  <a:pt x="108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Rectangle 4"/>
          <p:cNvSpPr>
            <a:spLocks noChangeArrowheads="1"/>
          </p:cNvSpPr>
          <p:nvPr/>
        </p:nvSpPr>
        <p:spPr bwMode="auto">
          <a:xfrm>
            <a:off x="5867400" y="838200"/>
            <a:ext cx="1519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++++++</a:t>
            </a:r>
          </a:p>
        </p:txBody>
      </p:sp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4572000" y="1371600"/>
            <a:ext cx="4267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++++++++++++++++++</a:t>
            </a:r>
          </a:p>
        </p:txBody>
      </p:sp>
      <p:sp>
        <p:nvSpPr>
          <p:cNvPr id="64520" name="Rectangle 6"/>
          <p:cNvSpPr>
            <a:spLocks noChangeArrowheads="1"/>
          </p:cNvSpPr>
          <p:nvPr/>
        </p:nvSpPr>
        <p:spPr bwMode="auto">
          <a:xfrm>
            <a:off x="5867400" y="1981200"/>
            <a:ext cx="1519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++++++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39700" y="1752600"/>
          <a:ext cx="64897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4" name="Equation" r:id="rId4" imgW="3416300" imgH="1092200" progId="">
                  <p:embed/>
                </p:oleObj>
              </mc:Choice>
              <mc:Fallback>
                <p:oleObj name="Equation" r:id="rId4" imgW="3416300" imgH="1092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752600"/>
                        <a:ext cx="648970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5257800" y="1219200"/>
            <a:ext cx="29718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7465" name="Object 3"/>
          <p:cNvGraphicFramePr>
            <a:graphicFrameLocks noChangeAspect="1"/>
          </p:cNvGraphicFramePr>
          <p:nvPr/>
        </p:nvGraphicFramePr>
        <p:xfrm>
          <a:off x="304800" y="4114800"/>
          <a:ext cx="6164263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5" name="Equation" r:id="rId6" imgW="2654300" imgH="635000" progId="">
                  <p:embed/>
                </p:oleObj>
              </mc:Choice>
              <mc:Fallback>
                <p:oleObj name="Equation" r:id="rId6" imgW="2654300" imgH="63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14800"/>
                        <a:ext cx="6164263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Volume charge density </a:t>
            </a:r>
            <a:r>
              <a:rPr lang="en-US">
                <a:latin typeface="Symbol" pitchFamily="-109" charset="2"/>
                <a:sym typeface="Symbol" pitchFamily="-109" charset="2"/>
              </a:rPr>
              <a:t>ρ</a:t>
            </a:r>
            <a:endParaRPr lang="en-US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57200" y="1981200"/>
          <a:ext cx="6850063" cy="32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2" name="Equation" r:id="rId4" imgW="2743200" imgH="1295400" progId="Equation.3">
                  <p:embed/>
                </p:oleObj>
              </mc:Choice>
              <mc:Fallback>
                <p:oleObj name="Equation" r:id="rId4" imgW="2743200" imgH="1295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6850063" cy="323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12" name="Group 7"/>
          <p:cNvGrpSpPr>
            <a:grpSpLocks/>
          </p:cNvGrpSpPr>
          <p:nvPr/>
        </p:nvGrpSpPr>
        <p:grpSpPr bwMode="auto">
          <a:xfrm>
            <a:off x="4419600" y="990600"/>
            <a:ext cx="4191000" cy="2478088"/>
            <a:chOff x="2880" y="473"/>
            <a:chExt cx="2640" cy="1561"/>
          </a:xfrm>
        </p:grpSpPr>
        <p:pic>
          <p:nvPicPr>
            <p:cNvPr id="68613" name="Picture 8" descr="1933b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355"/>
            <a:stretch>
              <a:fillRect/>
            </a:stretch>
          </p:blipFill>
          <p:spPr bwMode="auto">
            <a:xfrm>
              <a:off x="2880" y="473"/>
              <a:ext cx="2640" cy="1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4" name="Rectangle 9"/>
            <p:cNvSpPr>
              <a:spLocks noChangeArrowheads="1"/>
            </p:cNvSpPr>
            <p:nvPr/>
          </p:nvSpPr>
          <p:spPr bwMode="auto">
            <a:xfrm>
              <a:off x="3792" y="1689"/>
              <a:ext cx="192" cy="231"/>
            </a:xfrm>
            <a:prstGeom prst="rect">
              <a:avLst/>
            </a:prstGeom>
            <a:solidFill>
              <a:srgbClr val="E08E5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latin typeface="Times New Roman" pitchFamily="-109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4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 Density Summary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279613"/>
              </p:ext>
            </p:extLst>
          </p:nvPr>
        </p:nvGraphicFramePr>
        <p:xfrm>
          <a:off x="1066800" y="1066800"/>
          <a:ext cx="780034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7" name="Equation" r:id="rId3" imgW="4102100" imgH="1854200" progId="Equation.3">
                  <p:embed/>
                </p:oleObj>
              </mc:Choice>
              <mc:Fallback>
                <p:oleObj name="Equation" r:id="rId3" imgW="4102100" imgH="185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80034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46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2" descr="23_16Cylind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403350"/>
            <a:ext cx="84963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05800" cy="838200"/>
          </a:xfrm>
        </p:spPr>
        <p:txBody>
          <a:bodyPr/>
          <a:lstStyle/>
          <a:p>
            <a:pPr eaLnBrk="1" hangingPunct="1"/>
            <a:r>
              <a:rPr lang="en-US"/>
              <a:t>A Line of Charge</a:t>
            </a: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228600" y="838200"/>
          <a:ext cx="7391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6" name="Equation" r:id="rId5" imgW="3022600" imgH="406400" progId="">
                  <p:embed/>
                </p:oleObj>
              </mc:Choice>
              <mc:Fallback>
                <p:oleObj name="Equation" r:id="rId5" imgW="3022600" imgH="406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73914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Simplify the integral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01600" y="1081088"/>
          <a:ext cx="51308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0" name="Equation" r:id="rId4" imgW="2082800" imgH="533400" progId="">
                  <p:embed/>
                </p:oleObj>
              </mc:Choice>
              <mc:Fallback>
                <p:oleObj name="Equation" r:id="rId4" imgW="2082800" imgH="533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081088"/>
                        <a:ext cx="5130800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0" name="Object 3"/>
          <p:cNvGraphicFramePr>
            <a:graphicFrameLocks noChangeAspect="1"/>
          </p:cNvGraphicFramePr>
          <p:nvPr/>
        </p:nvGraphicFramePr>
        <p:xfrm>
          <a:off x="228600" y="2590800"/>
          <a:ext cx="38100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1" name="Equation" r:id="rId6" imgW="1587500" imgH="431800" progId="">
                  <p:embed/>
                </p:oleObj>
              </mc:Choice>
              <mc:Fallback>
                <p:oleObj name="Equation" r:id="rId6" imgW="1587500" imgH="431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3810000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1" name="Object 4"/>
          <p:cNvGraphicFramePr>
            <a:graphicFrameLocks noChangeAspect="1"/>
          </p:cNvGraphicFramePr>
          <p:nvPr/>
        </p:nvGraphicFramePr>
        <p:xfrm>
          <a:off x="228600" y="3733800"/>
          <a:ext cx="6116638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2" name="Equation" r:id="rId8" imgW="2476500" imgH="1079500" progId="">
                  <p:embed/>
                </p:oleObj>
              </mc:Choice>
              <mc:Fallback>
                <p:oleObj name="Equation" r:id="rId8" imgW="2476500" imgH="10795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33800"/>
                        <a:ext cx="6116638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06" name="Picture 6" descr="23_16Cylind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7" r="17143" b="4451"/>
          <a:stretch>
            <a:fillRect/>
          </a:stretch>
        </p:blipFill>
        <p:spPr bwMode="auto">
          <a:xfrm>
            <a:off x="5486400" y="228600"/>
            <a:ext cx="36576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5486400" y="1371600"/>
            <a:ext cx="579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7086600" y="2286000"/>
            <a:ext cx="579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8534400" y="1066800"/>
            <a:ext cx="579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Simplify the integral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66688" y="1066800"/>
          <a:ext cx="5319712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8" name="Equation" r:id="rId4" imgW="2159000" imgH="482600" progId="">
                  <p:embed/>
                </p:oleObj>
              </mc:Choice>
              <mc:Fallback>
                <p:oleObj name="Equation" r:id="rId4" imgW="2159000" imgH="482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1066800"/>
                        <a:ext cx="5319712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5" name="Object 3"/>
          <p:cNvGraphicFramePr>
            <a:graphicFrameLocks noChangeAspect="1"/>
          </p:cNvGraphicFramePr>
          <p:nvPr/>
        </p:nvGraphicFramePr>
        <p:xfrm>
          <a:off x="228600" y="2590800"/>
          <a:ext cx="460216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9" name="Equation" r:id="rId6" imgW="1917700" imgH="431800" progId="">
                  <p:embed/>
                </p:oleObj>
              </mc:Choice>
              <mc:Fallback>
                <p:oleObj name="Equation" r:id="rId6" imgW="1917700" imgH="431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4602163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6" name="Object 4"/>
          <p:cNvGraphicFramePr>
            <a:graphicFrameLocks noChangeAspect="1"/>
          </p:cNvGraphicFramePr>
          <p:nvPr/>
        </p:nvGraphicFramePr>
        <p:xfrm>
          <a:off x="228600" y="3733800"/>
          <a:ext cx="7561263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80" name="Equation" r:id="rId8" imgW="3060700" imgH="749300" progId="Equation.3">
                  <p:embed/>
                </p:oleObj>
              </mc:Choice>
              <mc:Fallback>
                <p:oleObj name="Equation" r:id="rId8" imgW="3060700" imgH="749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33800"/>
                        <a:ext cx="7561263" cy="185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4" name="Picture 7" descr="23_16Cylind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7" r="17143" b="4451"/>
          <a:stretch>
            <a:fillRect/>
          </a:stretch>
        </p:blipFill>
        <p:spPr bwMode="auto">
          <a:xfrm>
            <a:off x="5486400" y="228600"/>
            <a:ext cx="36576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5486400" y="1371600"/>
            <a:ext cx="579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78856" name="Rectangle 9"/>
          <p:cNvSpPr>
            <a:spLocks noChangeArrowheads="1"/>
          </p:cNvSpPr>
          <p:nvPr/>
        </p:nvSpPr>
        <p:spPr bwMode="auto">
          <a:xfrm>
            <a:off x="7086600" y="2286000"/>
            <a:ext cx="579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78857" name="Rectangle 10"/>
          <p:cNvSpPr>
            <a:spLocks noChangeArrowheads="1"/>
          </p:cNvSpPr>
          <p:nvPr/>
        </p:nvSpPr>
        <p:spPr bwMode="auto">
          <a:xfrm>
            <a:off x="8534400" y="1066800"/>
            <a:ext cx="579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1" name="Object 2"/>
          <p:cNvGraphicFramePr>
            <a:graphicFrameLocks noChangeAspect="1"/>
          </p:cNvGraphicFramePr>
          <p:nvPr/>
        </p:nvGraphicFramePr>
        <p:xfrm>
          <a:off x="533400" y="4572000"/>
          <a:ext cx="70739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20" name="Equation" r:id="rId4" imgW="2705100" imgH="660400" progId="">
                  <p:embed/>
                </p:oleObj>
              </mc:Choice>
              <mc:Fallback>
                <p:oleObj name="Equation" r:id="rId4" imgW="2705100" imgH="660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0"/>
                        <a:ext cx="70739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3962400" y="533400"/>
          <a:ext cx="16129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21" name="Equation" r:id="rId6" imgW="482600" imgH="431800" progId="">
                  <p:embed/>
                </p:oleObj>
              </mc:Choice>
              <mc:Fallback>
                <p:oleObj name="Equation" r:id="rId6" imgW="482600" imgH="431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3400"/>
                        <a:ext cx="16129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 descr="Bouquet"/>
          <p:cNvGraphicFramePr>
            <a:graphicFrameLocks noChangeAspect="1"/>
          </p:cNvGraphicFramePr>
          <p:nvPr/>
        </p:nvGraphicFramePr>
        <p:xfrm>
          <a:off x="533400" y="1905000"/>
          <a:ext cx="3962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22" name="Equation" r:id="rId8" imgW="1447800" imgH="203200" progId="">
                  <p:embed/>
                </p:oleObj>
              </mc:Choice>
              <mc:Fallback>
                <p:oleObj name="Equation" r:id="rId8" imgW="1447800" imgH="203200" progId="">
                  <p:embed/>
                  <p:pic>
                    <p:nvPicPr>
                      <p:cNvPr id="0" name="Picture 4" descr="Bouque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3962400" cy="555625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4" name="Freeform 12"/>
          <p:cNvSpPr>
            <a:spLocks/>
          </p:cNvSpPr>
          <p:nvPr/>
        </p:nvSpPr>
        <p:spPr bwMode="auto">
          <a:xfrm>
            <a:off x="2667000" y="1031875"/>
            <a:ext cx="1347788" cy="873125"/>
          </a:xfrm>
          <a:custGeom>
            <a:avLst/>
            <a:gdLst>
              <a:gd name="T0" fmla="*/ 0 w 960"/>
              <a:gd name="T1" fmla="*/ 1016 h 1016"/>
              <a:gd name="T2" fmla="*/ 480 w 960"/>
              <a:gd name="T3" fmla="*/ 680 h 1016"/>
              <a:gd name="T4" fmla="*/ 432 w 960"/>
              <a:gd name="T5" fmla="*/ 104 h 1016"/>
              <a:gd name="T6" fmla="*/ 960 w 960"/>
              <a:gd name="T7" fmla="*/ 56 h 1016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1016"/>
              <a:gd name="T14" fmla="*/ 960 w 960"/>
              <a:gd name="T15" fmla="*/ 1016 h 1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1016">
                <a:moveTo>
                  <a:pt x="0" y="1016"/>
                </a:moveTo>
                <a:cubicBezTo>
                  <a:pt x="204" y="924"/>
                  <a:pt x="408" y="832"/>
                  <a:pt x="480" y="680"/>
                </a:cubicBezTo>
                <a:cubicBezTo>
                  <a:pt x="552" y="528"/>
                  <a:pt x="352" y="208"/>
                  <a:pt x="432" y="104"/>
                </a:cubicBezTo>
                <a:cubicBezTo>
                  <a:pt x="512" y="0"/>
                  <a:pt x="872" y="64"/>
                  <a:pt x="960" y="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Oval 13"/>
          <p:cNvSpPr>
            <a:spLocks noChangeArrowheads="1"/>
          </p:cNvSpPr>
          <p:nvPr/>
        </p:nvSpPr>
        <p:spPr bwMode="auto">
          <a:xfrm>
            <a:off x="3786188" y="739775"/>
            <a:ext cx="914400" cy="9144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3502" name="Object 5"/>
          <p:cNvGraphicFramePr>
            <a:graphicFrameLocks noChangeAspect="1"/>
          </p:cNvGraphicFramePr>
          <p:nvPr/>
        </p:nvGraphicFramePr>
        <p:xfrm>
          <a:off x="422275" y="2716213"/>
          <a:ext cx="42640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23" name="Equation" r:id="rId11" imgW="1663700" imgH="431800" progId="">
                  <p:embed/>
                </p:oleObj>
              </mc:Choice>
              <mc:Fallback>
                <p:oleObj name="Equation" r:id="rId11" imgW="1663700" imgH="431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716213"/>
                        <a:ext cx="42640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906" name="Group 15"/>
          <p:cNvGrpSpPr>
            <a:grpSpLocks/>
          </p:cNvGrpSpPr>
          <p:nvPr/>
        </p:nvGrpSpPr>
        <p:grpSpPr bwMode="auto">
          <a:xfrm>
            <a:off x="4929188" y="587375"/>
            <a:ext cx="3757612" cy="3451225"/>
            <a:chOff x="2784" y="864"/>
            <a:chExt cx="2367" cy="2174"/>
          </a:xfrm>
        </p:grpSpPr>
        <p:graphicFrame>
          <p:nvGraphicFramePr>
            <p:cNvPr id="80903" name="Object 7" descr="Bouquet"/>
            <p:cNvGraphicFramePr>
              <a:graphicFrameLocks noChangeAspect="1"/>
            </p:cNvGraphicFramePr>
            <p:nvPr/>
          </p:nvGraphicFramePr>
          <p:xfrm>
            <a:off x="3360" y="2688"/>
            <a:ext cx="1791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524" name="Equation" r:id="rId13" imgW="1041400" imgH="203200" progId="">
                    <p:embed/>
                  </p:oleObj>
                </mc:Choice>
                <mc:Fallback>
                  <p:oleObj name="Equation" r:id="rId13" imgW="1041400" imgH="203200" progId="">
                    <p:embed/>
                    <p:pic>
                      <p:nvPicPr>
                        <p:cNvPr id="0" name="Picture 7" descr="Bouquet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688"/>
                          <a:ext cx="1791" cy="350"/>
                        </a:xfrm>
                        <a:prstGeom prst="rect">
                          <a:avLst/>
                        </a:prstGeom>
                        <a:blipFill dpi="0" rotWithShape="0">
                          <a:blip r:embed="rId10"/>
                          <a:srcRect/>
                          <a:tile tx="0" ty="0" sx="100000" sy="100000" flip="none" algn="tl"/>
                        </a:blip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907" name="Freeform 17"/>
            <p:cNvSpPr>
              <a:spLocks/>
            </p:cNvSpPr>
            <p:nvPr/>
          </p:nvSpPr>
          <p:spPr bwMode="auto">
            <a:xfrm>
              <a:off x="3120" y="1104"/>
              <a:ext cx="1056" cy="1584"/>
            </a:xfrm>
            <a:custGeom>
              <a:avLst/>
              <a:gdLst>
                <a:gd name="T0" fmla="*/ 1056 w 1056"/>
                <a:gd name="T1" fmla="*/ 1584 h 1584"/>
                <a:gd name="T2" fmla="*/ 480 w 1056"/>
                <a:gd name="T3" fmla="*/ 720 h 1584"/>
                <a:gd name="T4" fmla="*/ 960 w 1056"/>
                <a:gd name="T5" fmla="*/ 432 h 1584"/>
                <a:gd name="T6" fmla="*/ 0 w 1056"/>
                <a:gd name="T7" fmla="*/ 0 h 15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1584"/>
                <a:gd name="T14" fmla="*/ 1056 w 1056"/>
                <a:gd name="T15" fmla="*/ 1584 h 15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1584">
                  <a:moveTo>
                    <a:pt x="1056" y="1584"/>
                  </a:moveTo>
                  <a:cubicBezTo>
                    <a:pt x="776" y="1248"/>
                    <a:pt x="496" y="912"/>
                    <a:pt x="480" y="720"/>
                  </a:cubicBezTo>
                  <a:cubicBezTo>
                    <a:pt x="464" y="528"/>
                    <a:pt x="1040" y="552"/>
                    <a:pt x="960" y="432"/>
                  </a:cubicBezTo>
                  <a:cubicBezTo>
                    <a:pt x="880" y="312"/>
                    <a:pt x="440" y="15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08" name="Oval 18"/>
            <p:cNvSpPr>
              <a:spLocks noChangeArrowheads="1"/>
            </p:cNvSpPr>
            <p:nvPr/>
          </p:nvSpPr>
          <p:spPr bwMode="auto">
            <a:xfrm>
              <a:off x="2784" y="864"/>
              <a:ext cx="432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3507" name="Object 6"/>
          <p:cNvGraphicFramePr>
            <a:graphicFrameLocks noChangeAspect="1"/>
          </p:cNvGraphicFramePr>
          <p:nvPr/>
        </p:nvGraphicFramePr>
        <p:xfrm>
          <a:off x="7162800" y="2743200"/>
          <a:ext cx="13716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25" name="Equation" r:id="rId15" imgW="419100" imgH="203200" progId="">
                  <p:embed/>
                </p:oleObj>
              </mc:Choice>
              <mc:Fallback>
                <p:oleObj name="Equation" r:id="rId15" imgW="419100" imgH="2032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743200"/>
                        <a:ext cx="13716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23_17Cylinder_Pla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914400"/>
            <a:ext cx="685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05800" cy="838200"/>
          </a:xfrm>
        </p:spPr>
        <p:txBody>
          <a:bodyPr/>
          <a:lstStyle/>
          <a:p>
            <a:pPr eaLnBrk="1" hangingPunct="1"/>
            <a:r>
              <a:rPr lang="en-US"/>
              <a:t>An Plane Sheet of Charge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16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Math: Area Vector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2045"/>
          <a:stretch/>
        </p:blipFill>
        <p:spPr>
          <a:xfrm>
            <a:off x="6172200" y="304800"/>
            <a:ext cx="1994627" cy="1422400"/>
          </a:xfrm>
          <a:prstGeom prst="rect">
            <a:avLst/>
          </a:prstGeom>
        </p:spPr>
      </p:pic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04247"/>
              </p:ext>
            </p:extLst>
          </p:nvPr>
        </p:nvGraphicFramePr>
        <p:xfrm>
          <a:off x="1143000" y="990600"/>
          <a:ext cx="5105400" cy="2184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4" imgW="2730500" imgH="1168400" progId="Equation.3">
                  <p:embed/>
                </p:oleObj>
              </mc:Choice>
              <mc:Fallback>
                <p:oleObj name="Equation" r:id="rId4" imgW="2730500" imgH="116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5105400" cy="2184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29433"/>
              </p:ext>
            </p:extLst>
          </p:nvPr>
        </p:nvGraphicFramePr>
        <p:xfrm>
          <a:off x="1143000" y="3200400"/>
          <a:ext cx="69342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6" imgW="3708400" imgH="749300" progId="Equation.3">
                  <p:embed/>
                </p:oleObj>
              </mc:Choice>
              <mc:Fallback>
                <p:oleObj name="Equation" r:id="rId6" imgW="37084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69342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724400" y="4038600"/>
            <a:ext cx="2286000" cy="2133600"/>
            <a:chOff x="4724400" y="4038600"/>
            <a:chExt cx="2286000" cy="2133600"/>
          </a:xfrm>
        </p:grpSpPr>
        <p:sp>
          <p:nvSpPr>
            <p:cNvPr id="6" name="Parallelogram 5"/>
            <p:cNvSpPr/>
            <p:nvPr/>
          </p:nvSpPr>
          <p:spPr>
            <a:xfrm>
              <a:off x="4724400" y="4876800"/>
              <a:ext cx="2286000" cy="1295400"/>
            </a:xfrm>
            <a:prstGeom prst="parallelogram">
              <a:avLst>
                <a:gd name="adj" fmla="val 6915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867400" y="4038600"/>
              <a:ext cx="0" cy="144780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895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23_17Cylinder_Plan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1800" t="-11546" r="-10199" b="11587"/>
          <a:stretch/>
        </p:blipFill>
        <p:spPr bwMode="auto">
          <a:xfrm>
            <a:off x="5105400" y="1295400"/>
            <a:ext cx="5409127" cy="349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Simplify the integral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494010"/>
              </p:ext>
            </p:extLst>
          </p:nvPr>
        </p:nvGraphicFramePr>
        <p:xfrm>
          <a:off x="152400" y="2743200"/>
          <a:ext cx="4953000" cy="94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0" name="Equation" r:id="rId5" imgW="2590800" imgH="495300" progId="Equation.3">
                  <p:embed/>
                </p:oleObj>
              </mc:Choice>
              <mc:Fallback>
                <p:oleObj name="Equation" r:id="rId5" imgW="25908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743200"/>
                        <a:ext cx="4953000" cy="94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590246"/>
              </p:ext>
            </p:extLst>
          </p:nvPr>
        </p:nvGraphicFramePr>
        <p:xfrm>
          <a:off x="76200" y="3810000"/>
          <a:ext cx="6172200" cy="464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1" name="Equation" r:id="rId7" imgW="3200400" imgH="241300" progId="Equation.3">
                  <p:embed/>
                </p:oleObj>
              </mc:Choice>
              <mc:Fallback>
                <p:oleObj name="Equation" r:id="rId7" imgW="3200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810000"/>
                        <a:ext cx="6172200" cy="4644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116852"/>
              </p:ext>
            </p:extLst>
          </p:nvPr>
        </p:nvGraphicFramePr>
        <p:xfrm>
          <a:off x="153987" y="762000"/>
          <a:ext cx="6551613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2" name="Equation" r:id="rId9" imgW="3289300" imgH="965200" progId="Equation.3">
                  <p:embed/>
                </p:oleObj>
              </mc:Choice>
              <mc:Fallback>
                <p:oleObj name="Equation" r:id="rId9" imgW="32893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" y="762000"/>
                        <a:ext cx="6551613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6324600" y="2819400"/>
            <a:ext cx="579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78856" name="Rectangle 9"/>
          <p:cNvSpPr>
            <a:spLocks noChangeArrowheads="1"/>
          </p:cNvSpPr>
          <p:nvPr/>
        </p:nvSpPr>
        <p:spPr bwMode="auto">
          <a:xfrm>
            <a:off x="7086600" y="2971800"/>
            <a:ext cx="579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78857" name="Rectangle 10"/>
          <p:cNvSpPr>
            <a:spLocks noChangeArrowheads="1"/>
          </p:cNvSpPr>
          <p:nvPr/>
        </p:nvSpPr>
        <p:spPr bwMode="auto">
          <a:xfrm>
            <a:off x="8305800" y="2362200"/>
            <a:ext cx="579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3</a:t>
            </a:r>
            <a:endParaRPr lang="en-US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998231"/>
              </p:ext>
            </p:extLst>
          </p:nvPr>
        </p:nvGraphicFramePr>
        <p:xfrm>
          <a:off x="152400" y="4419600"/>
          <a:ext cx="5746749" cy="1964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3" name="Equation" r:id="rId11" imgW="3086100" imgH="1054100" progId="Equation.3">
                  <p:embed/>
                </p:oleObj>
              </mc:Choice>
              <mc:Fallback>
                <p:oleObj name="Equation" r:id="rId11" imgW="30861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19600"/>
                        <a:ext cx="5746749" cy="1964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62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Text Box 20"/>
          <p:cNvSpPr txBox="1">
            <a:spLocks noChangeArrowheads="1"/>
          </p:cNvSpPr>
          <p:nvPr/>
        </p:nvSpPr>
        <p:spPr bwMode="auto">
          <a:xfrm>
            <a:off x="5334000" y="2209800"/>
            <a:ext cx="3590925" cy="477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500">
                <a:solidFill>
                  <a:srgbClr val="990099"/>
                </a:solidFill>
                <a:sym typeface="Symbol" pitchFamily="-109" charset="2"/>
              </a:rPr>
              <a:t>σ is the charge per area</a:t>
            </a:r>
            <a:endParaRPr lang="en-US" sz="2500">
              <a:solidFill>
                <a:srgbClr val="990099"/>
              </a:solidFill>
            </a:endParaRPr>
          </a:p>
        </p:txBody>
      </p:sp>
      <p:grpSp>
        <p:nvGrpSpPr>
          <p:cNvPr id="87049" name="Group 29"/>
          <p:cNvGrpSpPr>
            <a:grpSpLocks/>
          </p:cNvGrpSpPr>
          <p:nvPr/>
        </p:nvGrpSpPr>
        <p:grpSpPr bwMode="auto">
          <a:xfrm>
            <a:off x="304800" y="4343400"/>
            <a:ext cx="7669213" cy="2241550"/>
            <a:chOff x="464" y="569"/>
            <a:chExt cx="4831" cy="1412"/>
          </a:xfrm>
        </p:grpSpPr>
        <p:grpSp>
          <p:nvGrpSpPr>
            <p:cNvPr id="87055" name="Group 8"/>
            <p:cNvGrpSpPr>
              <a:grpSpLocks/>
            </p:cNvGrpSpPr>
            <p:nvPr/>
          </p:nvGrpSpPr>
          <p:grpSpPr bwMode="auto">
            <a:xfrm>
              <a:off x="464" y="569"/>
              <a:ext cx="1720" cy="1412"/>
              <a:chOff x="3798" y="317"/>
              <a:chExt cx="1720" cy="1412"/>
            </a:xfrm>
          </p:grpSpPr>
          <p:sp>
            <p:nvSpPr>
              <p:cNvPr id="87066" name="Rectangle 9"/>
              <p:cNvSpPr>
                <a:spLocks noChangeArrowheads="1"/>
              </p:cNvSpPr>
              <p:nvPr/>
            </p:nvSpPr>
            <p:spPr bwMode="auto">
              <a:xfrm>
                <a:off x="3798" y="317"/>
                <a:ext cx="1720" cy="1412"/>
              </a:xfrm>
              <a:prstGeom prst="rect">
                <a:avLst/>
              </a:prstGeom>
              <a:solidFill>
                <a:srgbClr val="99CCFF"/>
              </a:solidFill>
              <a:ln w="28575">
                <a:solidFill>
                  <a:srgbClr val="99CCFF"/>
                </a:solidFill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067" name="Oval 10"/>
              <p:cNvSpPr>
                <a:spLocks noChangeArrowheads="1"/>
              </p:cNvSpPr>
              <p:nvPr/>
            </p:nvSpPr>
            <p:spPr bwMode="auto">
              <a:xfrm>
                <a:off x="4265" y="697"/>
                <a:ext cx="756" cy="69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7056" name="Text Box 11"/>
            <p:cNvSpPr txBox="1">
              <a:spLocks noChangeArrowheads="1"/>
            </p:cNvSpPr>
            <p:nvPr/>
          </p:nvSpPr>
          <p:spPr bwMode="auto">
            <a:xfrm>
              <a:off x="2340" y="1481"/>
              <a:ext cx="1361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Gaussian surface</a:t>
              </a:r>
            </a:p>
            <a:p>
              <a:pPr algn="ctr"/>
              <a:r>
                <a:rPr lang="en-US" sz="2000"/>
                <a:t>(cylinder, </a:t>
              </a:r>
              <a:r>
                <a:rPr lang="en-US" sz="2000" i="1"/>
                <a:t>pillbox</a:t>
              </a:r>
              <a:r>
                <a:rPr lang="en-US" sz="2000"/>
                <a:t>)</a:t>
              </a:r>
            </a:p>
          </p:txBody>
        </p:sp>
        <p:sp>
          <p:nvSpPr>
            <p:cNvPr id="87057" name="Line 12"/>
            <p:cNvSpPr>
              <a:spLocks noChangeShapeType="1"/>
            </p:cNvSpPr>
            <p:nvPr/>
          </p:nvSpPr>
          <p:spPr bwMode="auto">
            <a:xfrm flipH="1" flipV="1">
              <a:off x="1728" y="1285"/>
              <a:ext cx="958" cy="1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58" name="Line 14"/>
            <p:cNvSpPr>
              <a:spLocks noChangeShapeType="1"/>
            </p:cNvSpPr>
            <p:nvPr/>
          </p:nvSpPr>
          <p:spPr bwMode="auto">
            <a:xfrm flipV="1">
              <a:off x="3300" y="1117"/>
              <a:ext cx="1995" cy="8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59" name="Rectangle 15"/>
            <p:cNvSpPr>
              <a:spLocks noChangeArrowheads="1"/>
            </p:cNvSpPr>
            <p:nvPr/>
          </p:nvSpPr>
          <p:spPr bwMode="auto">
            <a:xfrm>
              <a:off x="3810" y="752"/>
              <a:ext cx="909" cy="6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60" name="Text Box 16"/>
            <p:cNvSpPr txBox="1">
              <a:spLocks noChangeArrowheads="1"/>
            </p:cNvSpPr>
            <p:nvPr/>
          </p:nvSpPr>
          <p:spPr bwMode="auto">
            <a:xfrm>
              <a:off x="4183" y="1286"/>
              <a:ext cx="24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/>
                <a:t>x</a:t>
              </a:r>
            </a:p>
          </p:txBody>
        </p:sp>
        <p:sp>
          <p:nvSpPr>
            <p:cNvPr id="87061" name="Line 17"/>
            <p:cNvSpPr>
              <a:spLocks noChangeShapeType="1"/>
            </p:cNvSpPr>
            <p:nvPr/>
          </p:nvSpPr>
          <p:spPr bwMode="auto">
            <a:xfrm>
              <a:off x="4299" y="1113"/>
              <a:ext cx="0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62" name="Text Box 18"/>
            <p:cNvSpPr txBox="1">
              <a:spLocks noChangeArrowheads="1"/>
            </p:cNvSpPr>
            <p:nvPr/>
          </p:nvSpPr>
          <p:spPr bwMode="auto">
            <a:xfrm>
              <a:off x="4063" y="1069"/>
              <a:ext cx="191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r</a:t>
              </a:r>
            </a:p>
          </p:txBody>
        </p:sp>
        <p:sp>
          <p:nvSpPr>
            <p:cNvPr id="87063" name="Line 21"/>
            <p:cNvSpPr>
              <a:spLocks noChangeShapeType="1"/>
            </p:cNvSpPr>
            <p:nvPr/>
          </p:nvSpPr>
          <p:spPr bwMode="auto">
            <a:xfrm flipV="1">
              <a:off x="3229" y="1298"/>
              <a:ext cx="584" cy="1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64" name="Text Box 22"/>
            <p:cNvSpPr txBox="1">
              <a:spLocks noChangeArrowheads="1"/>
            </p:cNvSpPr>
            <p:nvPr/>
          </p:nvSpPr>
          <p:spPr bwMode="auto">
            <a:xfrm>
              <a:off x="2384" y="683"/>
              <a:ext cx="5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area A</a:t>
              </a:r>
            </a:p>
          </p:txBody>
        </p:sp>
        <p:sp>
          <p:nvSpPr>
            <p:cNvPr id="87065" name="Line 23"/>
            <p:cNvSpPr>
              <a:spLocks noChangeShapeType="1"/>
            </p:cNvSpPr>
            <p:nvPr/>
          </p:nvSpPr>
          <p:spPr bwMode="auto">
            <a:xfrm flipH="1">
              <a:off x="1444" y="901"/>
              <a:ext cx="998" cy="3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87050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82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/>
              <a:t>A Plane Sheet of Charge</a:t>
            </a:r>
            <a:endParaRPr lang="en-US" dirty="0"/>
          </a:p>
        </p:txBody>
      </p:sp>
      <p:graphicFrame>
        <p:nvGraphicFramePr>
          <p:cNvPr id="71710" name="Object 2"/>
          <p:cNvGraphicFramePr>
            <a:graphicFrameLocks noChangeAspect="1"/>
          </p:cNvGraphicFramePr>
          <p:nvPr/>
        </p:nvGraphicFramePr>
        <p:xfrm>
          <a:off x="2816225" y="3200400"/>
          <a:ext cx="371951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4" name="Equation" r:id="rId4" imgW="1422400" imgH="431800" progId="Equation.3">
                  <p:embed/>
                </p:oleObj>
              </mc:Choice>
              <mc:Fallback>
                <p:oleObj name="Equation" r:id="rId4" imgW="14224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3200400"/>
                        <a:ext cx="3719513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3962400" y="533400"/>
          <a:ext cx="16129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5" name="Equation" r:id="rId6" imgW="482600" imgH="431800" progId="Equation.3">
                  <p:embed/>
                </p:oleObj>
              </mc:Choice>
              <mc:Fallback>
                <p:oleObj name="Equation" r:id="rId6" imgW="4826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3400"/>
                        <a:ext cx="16129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 descr="Bouquet"/>
          <p:cNvGraphicFramePr>
            <a:graphicFrameLocks noChangeAspect="1"/>
          </p:cNvGraphicFramePr>
          <p:nvPr/>
        </p:nvGraphicFramePr>
        <p:xfrm>
          <a:off x="228600" y="1676400"/>
          <a:ext cx="3962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6" name="Equation" r:id="rId8" imgW="1447800" imgH="203200" progId="">
                  <p:embed/>
                </p:oleObj>
              </mc:Choice>
              <mc:Fallback>
                <p:oleObj name="Equation" r:id="rId8" imgW="1447800" imgH="203200" progId="">
                  <p:embed/>
                  <p:pic>
                    <p:nvPicPr>
                      <p:cNvPr id="0" name="Picture 4" descr="Bouque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3962400" cy="555625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1" name="Freeform 33"/>
          <p:cNvSpPr>
            <a:spLocks/>
          </p:cNvSpPr>
          <p:nvPr/>
        </p:nvSpPr>
        <p:spPr bwMode="auto">
          <a:xfrm>
            <a:off x="2286000" y="1031875"/>
            <a:ext cx="1728788" cy="644525"/>
          </a:xfrm>
          <a:custGeom>
            <a:avLst/>
            <a:gdLst>
              <a:gd name="T0" fmla="*/ 0 w 960"/>
              <a:gd name="T1" fmla="*/ 1016 h 1016"/>
              <a:gd name="T2" fmla="*/ 480 w 960"/>
              <a:gd name="T3" fmla="*/ 680 h 1016"/>
              <a:gd name="T4" fmla="*/ 432 w 960"/>
              <a:gd name="T5" fmla="*/ 104 h 1016"/>
              <a:gd name="T6" fmla="*/ 960 w 960"/>
              <a:gd name="T7" fmla="*/ 56 h 1016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1016"/>
              <a:gd name="T14" fmla="*/ 960 w 960"/>
              <a:gd name="T15" fmla="*/ 1016 h 1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1016">
                <a:moveTo>
                  <a:pt x="0" y="1016"/>
                </a:moveTo>
                <a:cubicBezTo>
                  <a:pt x="204" y="924"/>
                  <a:pt x="408" y="832"/>
                  <a:pt x="480" y="680"/>
                </a:cubicBezTo>
                <a:cubicBezTo>
                  <a:pt x="552" y="528"/>
                  <a:pt x="352" y="208"/>
                  <a:pt x="432" y="104"/>
                </a:cubicBezTo>
                <a:cubicBezTo>
                  <a:pt x="512" y="0"/>
                  <a:pt x="872" y="64"/>
                  <a:pt x="960" y="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2" name="Oval 34"/>
          <p:cNvSpPr>
            <a:spLocks noChangeArrowheads="1"/>
          </p:cNvSpPr>
          <p:nvPr/>
        </p:nvSpPr>
        <p:spPr bwMode="auto">
          <a:xfrm>
            <a:off x="3786188" y="739775"/>
            <a:ext cx="914400" cy="9144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17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41193"/>
              </p:ext>
            </p:extLst>
          </p:nvPr>
        </p:nvGraphicFramePr>
        <p:xfrm>
          <a:off x="228600" y="2286000"/>
          <a:ext cx="4934164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7" name="Equation" r:id="rId11" imgW="2273300" imgH="431800" progId="Equation.3">
                  <p:embed/>
                </p:oleObj>
              </mc:Choice>
              <mc:Fallback>
                <p:oleObj name="Equation" r:id="rId11" imgW="2273300" imgH="431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4934164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6" name="Object 6" descr="Bouquet"/>
          <p:cNvGraphicFramePr>
            <a:graphicFrameLocks noChangeAspect="1"/>
          </p:cNvGraphicFramePr>
          <p:nvPr/>
        </p:nvGraphicFramePr>
        <p:xfrm>
          <a:off x="5867400" y="1600200"/>
          <a:ext cx="28432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8" name="Equation" r:id="rId13" imgW="1041400" imgH="203200" progId="">
                  <p:embed/>
                </p:oleObj>
              </mc:Choice>
              <mc:Fallback>
                <p:oleObj name="Equation" r:id="rId13" imgW="1041400" imgH="203200" progId="">
                  <p:embed/>
                  <p:pic>
                    <p:nvPicPr>
                      <p:cNvPr id="0" name="Picture 6" descr="Bouque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00200"/>
                        <a:ext cx="2843213" cy="555625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3" name="Freeform 38"/>
          <p:cNvSpPr>
            <a:spLocks/>
          </p:cNvSpPr>
          <p:nvPr/>
        </p:nvSpPr>
        <p:spPr bwMode="auto">
          <a:xfrm>
            <a:off x="5462588" y="914400"/>
            <a:ext cx="862012" cy="685800"/>
          </a:xfrm>
          <a:custGeom>
            <a:avLst/>
            <a:gdLst>
              <a:gd name="T0" fmla="*/ 1056 w 1056"/>
              <a:gd name="T1" fmla="*/ 1584 h 1584"/>
              <a:gd name="T2" fmla="*/ 480 w 1056"/>
              <a:gd name="T3" fmla="*/ 720 h 1584"/>
              <a:gd name="T4" fmla="*/ 960 w 1056"/>
              <a:gd name="T5" fmla="*/ 432 h 1584"/>
              <a:gd name="T6" fmla="*/ 0 w 1056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1584"/>
              <a:gd name="T14" fmla="*/ 1056 w 1056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1584">
                <a:moveTo>
                  <a:pt x="1056" y="1584"/>
                </a:moveTo>
                <a:cubicBezTo>
                  <a:pt x="776" y="1248"/>
                  <a:pt x="496" y="912"/>
                  <a:pt x="480" y="720"/>
                </a:cubicBezTo>
                <a:cubicBezTo>
                  <a:pt x="464" y="528"/>
                  <a:pt x="1040" y="552"/>
                  <a:pt x="960" y="432"/>
                </a:cubicBezTo>
                <a:cubicBezTo>
                  <a:pt x="880" y="312"/>
                  <a:pt x="440" y="15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Oval 39"/>
          <p:cNvSpPr>
            <a:spLocks noChangeArrowheads="1"/>
          </p:cNvSpPr>
          <p:nvPr/>
        </p:nvSpPr>
        <p:spPr bwMode="auto">
          <a:xfrm>
            <a:off x="4929188" y="58737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1720" name="Object 7"/>
          <p:cNvGraphicFramePr>
            <a:graphicFrameLocks noChangeAspect="1"/>
          </p:cNvGraphicFramePr>
          <p:nvPr/>
        </p:nvGraphicFramePr>
        <p:xfrm>
          <a:off x="6553200" y="914400"/>
          <a:ext cx="13985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9" name="Equation" r:id="rId15" imgW="482600" imgH="190500" progId="">
                  <p:embed/>
                </p:oleObj>
              </mc:Choice>
              <mc:Fallback>
                <p:oleObj name="Equation" r:id="rId15" imgW="482600" imgH="1905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914400"/>
                        <a:ext cx="13985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23_18Capaci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9075"/>
            <a:ext cx="91440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05800" cy="838200"/>
          </a:xfrm>
        </p:spPr>
        <p:txBody>
          <a:bodyPr/>
          <a:lstStyle/>
          <a:p>
            <a:pPr eaLnBrk="1" hangingPunct="1"/>
            <a:r>
              <a:rPr lang="en-US"/>
              <a:t>Two Parallel Plates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72232"/>
              </p:ext>
            </p:extLst>
          </p:nvPr>
        </p:nvGraphicFramePr>
        <p:xfrm>
          <a:off x="4095750" y="838200"/>
          <a:ext cx="143986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5" name="Equation" r:id="rId5" imgW="977900" imgH="660400" progId="Equation.3">
                  <p:embed/>
                </p:oleObj>
              </mc:Choice>
              <mc:Fallback>
                <p:oleObj name="Equation" r:id="rId5" imgW="9779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838200"/>
                        <a:ext cx="143986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60169"/>
              </p:ext>
            </p:extLst>
          </p:nvPr>
        </p:nvGraphicFramePr>
        <p:xfrm>
          <a:off x="6019800" y="838200"/>
          <a:ext cx="140176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6" name="Equation" r:id="rId7" imgW="952500" imgH="660400" progId="Equation.3">
                  <p:embed/>
                </p:oleObj>
              </mc:Choice>
              <mc:Fallback>
                <p:oleObj name="Equation" r:id="rId7" imgW="952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838200"/>
                        <a:ext cx="140176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18664"/>
              </p:ext>
            </p:extLst>
          </p:nvPr>
        </p:nvGraphicFramePr>
        <p:xfrm>
          <a:off x="7797800" y="838200"/>
          <a:ext cx="12890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7" name="Equation" r:id="rId9" imgW="876300" imgH="660400" progId="Equation.3">
                  <p:embed/>
                </p:oleObj>
              </mc:Choice>
              <mc:Fallback>
                <p:oleObj name="Equation" r:id="rId9" imgW="876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838200"/>
                        <a:ext cx="128905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05800" cy="838200"/>
          </a:xfrm>
        </p:spPr>
        <p:txBody>
          <a:bodyPr/>
          <a:lstStyle/>
          <a:p>
            <a:pPr eaLnBrk="1" hangingPunct="1"/>
            <a:r>
              <a:rPr lang="en-US"/>
              <a:t>Derivation with Gauss Law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609600" y="914400"/>
            <a:ext cx="2286000" cy="5943600"/>
          </a:xfrm>
          <a:prstGeom prst="rect">
            <a:avLst/>
          </a:prstGeom>
          <a:solidFill>
            <a:srgbClr val="FECC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1600200" y="1981200"/>
            <a:ext cx="2590800" cy="1600200"/>
          </a:xfrm>
          <a:prstGeom prst="rect">
            <a:avLst/>
          </a:prstGeom>
          <a:solidFill>
            <a:srgbClr val="CCD4E7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2438400" y="923925"/>
            <a:ext cx="3619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  <a:p>
            <a:r>
              <a:rPr lang="en-US" sz="2400"/>
              <a:t>+</a:t>
            </a:r>
          </a:p>
        </p:txBody>
      </p:sp>
      <p:sp>
        <p:nvSpPr>
          <p:cNvPr id="91143" name="Line 6"/>
          <p:cNvSpPr>
            <a:spLocks noChangeShapeType="1"/>
          </p:cNvSpPr>
          <p:nvPr/>
        </p:nvSpPr>
        <p:spPr bwMode="auto">
          <a:xfrm>
            <a:off x="2895600" y="2819400"/>
            <a:ext cx="1905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4" name="Rectangle 7"/>
          <p:cNvSpPr>
            <a:spLocks noChangeArrowheads="1"/>
          </p:cNvSpPr>
          <p:nvPr/>
        </p:nvSpPr>
        <p:spPr bwMode="auto">
          <a:xfrm>
            <a:off x="3481388" y="2270125"/>
            <a:ext cx="60845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500" i="1" dirty="0">
                <a:latin typeface="+mn-lt"/>
              </a:rPr>
              <a:t>E</a:t>
            </a:r>
            <a:endParaRPr lang="en-US" sz="2400" i="1" dirty="0">
              <a:latin typeface="+mn-lt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4800600" y="1143000"/>
          <a:ext cx="434340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0" name="Equation" r:id="rId4" imgW="1930400" imgH="1765300" progId="">
                  <p:embed/>
                </p:oleObj>
              </mc:Choice>
              <mc:Fallback>
                <p:oleObj name="Equation" r:id="rId4" imgW="1930400" imgH="1765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43000"/>
                        <a:ext cx="4343400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3124200" y="5105400"/>
            <a:ext cx="51054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500" dirty="0"/>
              <a:t>No </a:t>
            </a:r>
            <a:r>
              <a:rPr lang="en-US" sz="3500" i="1" dirty="0">
                <a:latin typeface="+mn-lt"/>
              </a:rPr>
              <a:t>E</a:t>
            </a:r>
            <a:r>
              <a:rPr lang="en-US" sz="3500" dirty="0"/>
              <a:t> inside a conductor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05800" cy="838200"/>
          </a:xfrm>
        </p:spPr>
        <p:txBody>
          <a:bodyPr/>
          <a:lstStyle/>
          <a:p>
            <a:pPr eaLnBrk="1" hangingPunct="1"/>
            <a:r>
              <a:rPr lang="en-US"/>
              <a:t>A Solid Conducting Sphere</a:t>
            </a: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537604"/>
              </p:ext>
            </p:extLst>
          </p:nvPr>
        </p:nvGraphicFramePr>
        <p:xfrm>
          <a:off x="5638800" y="1081087"/>
          <a:ext cx="2476500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4" name="Equation" r:id="rId4" imgW="1054100" imgH="2006600" progId="Equation.3">
                  <p:embed/>
                </p:oleObj>
              </mc:Choice>
              <mc:Fallback>
                <p:oleObj name="Equation" r:id="rId4" imgW="1054100" imgH="2006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081087"/>
                        <a:ext cx="2476500" cy="471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191" name="Group 8"/>
          <p:cNvGrpSpPr>
            <a:grpSpLocks/>
          </p:cNvGrpSpPr>
          <p:nvPr/>
        </p:nvGrpSpPr>
        <p:grpSpPr bwMode="auto">
          <a:xfrm>
            <a:off x="0" y="914400"/>
            <a:ext cx="5310188" cy="5943600"/>
            <a:chOff x="0" y="576"/>
            <a:chExt cx="3345" cy="3744"/>
          </a:xfrm>
        </p:grpSpPr>
        <p:pic>
          <p:nvPicPr>
            <p:cNvPr id="93192" name="Picture 2" descr="23_15ChargedSpher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576"/>
              <a:ext cx="3345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3187" name="Object 3"/>
            <p:cNvGraphicFramePr>
              <a:graphicFrameLocks noChangeAspect="1"/>
            </p:cNvGraphicFramePr>
            <p:nvPr/>
          </p:nvGraphicFramePr>
          <p:xfrm>
            <a:off x="991" y="2352"/>
            <a:ext cx="129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15" name="Equation" r:id="rId7" imgW="152400" imgH="190500" progId="">
                    <p:embed/>
                  </p:oleObj>
                </mc:Choice>
                <mc:Fallback>
                  <p:oleObj name="Equation" r:id="rId7" imgW="152400" imgH="1905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1" y="2352"/>
                          <a:ext cx="129" cy="1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188" name="Object 4"/>
            <p:cNvGraphicFramePr>
              <a:graphicFrameLocks noChangeAspect="1"/>
            </p:cNvGraphicFramePr>
            <p:nvPr/>
          </p:nvGraphicFramePr>
          <p:xfrm>
            <a:off x="2655" y="2670"/>
            <a:ext cx="129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16" name="Equation" r:id="rId9" imgW="152400" imgH="190500" progId="">
                    <p:embed/>
                  </p:oleObj>
                </mc:Choice>
                <mc:Fallback>
                  <p:oleObj name="Equation" r:id="rId9" imgW="152400" imgH="19050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5" y="2670"/>
                          <a:ext cx="129" cy="1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Useful fact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04800" y="1828800"/>
            <a:ext cx="84582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E</a:t>
            </a:r>
            <a:r>
              <a:rPr lang="en-US"/>
              <a:t> field is always zero inside a conductor at equilibrium (no movement of charges).</a:t>
            </a:r>
          </a:p>
          <a:p>
            <a:endParaRPr lang="en-US"/>
          </a:p>
          <a:p>
            <a:r>
              <a:rPr lang="en-US"/>
              <a:t>Since </a:t>
            </a:r>
            <a:r>
              <a:rPr lang="en-US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F=qE</a:t>
            </a:r>
            <a:r>
              <a:rPr lang="en-US"/>
              <a:t>, if </a:t>
            </a:r>
            <a:r>
              <a:rPr lang="en-US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E</a:t>
            </a:r>
            <a:r>
              <a:rPr lang="en-US"/>
              <a:t> is non-zero, the electric force will push the charges around. Therefore the only way equilibrium can be established is if </a:t>
            </a:r>
            <a:r>
              <a:rPr lang="en-US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F=0</a:t>
            </a:r>
            <a:r>
              <a:rPr lang="en-US"/>
              <a:t>, which implies </a:t>
            </a:r>
            <a:r>
              <a:rPr lang="en-US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E=0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8305800" cy="838200"/>
          </a:xfrm>
        </p:spPr>
        <p:txBody>
          <a:bodyPr/>
          <a:lstStyle/>
          <a:p>
            <a:pPr eaLnBrk="1" hangingPunct="1"/>
            <a:r>
              <a:rPr lang="en-US"/>
              <a:t>An Uniformly Charged Sphere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77000" y="838200"/>
            <a:ext cx="2413945" cy="2302353"/>
            <a:chOff x="1295401" y="4124668"/>
            <a:chExt cx="2413945" cy="2302353"/>
          </a:xfrm>
        </p:grpSpPr>
        <p:pic>
          <p:nvPicPr>
            <p:cNvPr id="2" name="Picture 1" descr="1934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23" b="52579"/>
            <a:stretch/>
          </p:blipFill>
          <p:spPr>
            <a:xfrm>
              <a:off x="1295401" y="4124668"/>
              <a:ext cx="2413945" cy="2302353"/>
            </a:xfrm>
            <a:prstGeom prst="rect">
              <a:avLst/>
            </a:prstGeom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591379" y="4495800"/>
              <a:ext cx="304221" cy="400110"/>
            </a:xfrm>
            <a:prstGeom prst="rect">
              <a:avLst/>
            </a:prstGeom>
            <a:solidFill>
              <a:srgbClr val="E69B64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i="1" dirty="0">
                  <a:latin typeface="Times New Roman" pitchFamily="-109" charset="0"/>
                </a:rPr>
                <a:t>R</a:t>
              </a:r>
              <a:endParaRPr lang="en-US" sz="2000" dirty="0"/>
            </a:p>
          </p:txBody>
        </p:sp>
      </p:grp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368883"/>
              </p:ext>
            </p:extLst>
          </p:nvPr>
        </p:nvGraphicFramePr>
        <p:xfrm>
          <a:off x="1066800" y="1221158"/>
          <a:ext cx="5181600" cy="2817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3" name="Equation" r:id="rId5" imgW="2730500" imgH="1485900" progId="Equation.3">
                  <p:embed/>
                </p:oleObj>
              </mc:Choice>
              <mc:Fallback>
                <p:oleObj name="Equation" r:id="rId5" imgW="2730500" imgH="148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21158"/>
                        <a:ext cx="5181600" cy="2817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7848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Outside </a:t>
            </a:r>
            <a:r>
              <a:rPr lang="en-US" dirty="0"/>
              <a:t>(r &gt; R)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400768"/>
              </p:ext>
            </p:extLst>
          </p:nvPr>
        </p:nvGraphicFramePr>
        <p:xfrm>
          <a:off x="1295400" y="990600"/>
          <a:ext cx="6759575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6" name="Equation" r:id="rId4" imgW="3187700" imgH="1562100" progId="Equation.3">
                  <p:embed/>
                </p:oleObj>
              </mc:Choice>
              <mc:Fallback>
                <p:oleObj name="Equation" r:id="rId4" imgW="3187700" imgH="1562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90600"/>
                        <a:ext cx="6759575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0357" name="Group 7"/>
          <p:cNvGrpSpPr>
            <a:grpSpLocks/>
          </p:cNvGrpSpPr>
          <p:nvPr/>
        </p:nvGrpSpPr>
        <p:grpSpPr bwMode="auto">
          <a:xfrm>
            <a:off x="6248400" y="3657600"/>
            <a:ext cx="2514600" cy="2457450"/>
            <a:chOff x="2832" y="864"/>
            <a:chExt cx="1584" cy="1548"/>
          </a:xfrm>
        </p:grpSpPr>
        <p:pic>
          <p:nvPicPr>
            <p:cNvPr id="100358" name="Picture 5" descr="1933a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9928" b="9680"/>
            <a:stretch>
              <a:fillRect/>
            </a:stretch>
          </p:blipFill>
          <p:spPr bwMode="auto">
            <a:xfrm>
              <a:off x="2832" y="864"/>
              <a:ext cx="1584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59" name="Rectangle 6"/>
            <p:cNvSpPr>
              <a:spLocks noChangeArrowheads="1"/>
            </p:cNvSpPr>
            <p:nvPr/>
          </p:nvSpPr>
          <p:spPr bwMode="auto">
            <a:xfrm>
              <a:off x="3744" y="1488"/>
              <a:ext cx="194" cy="212"/>
            </a:xfrm>
            <a:prstGeom prst="rect">
              <a:avLst/>
            </a:prstGeom>
            <a:solidFill>
              <a:srgbClr val="E69B64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1">
                  <a:latin typeface="Times New Roman" pitchFamily="-109" charset="0"/>
                </a:rPr>
                <a:t>R</a:t>
              </a: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6172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Inside </a:t>
            </a:r>
            <a:r>
              <a:rPr lang="en-US" dirty="0"/>
              <a:t>(r &lt; R)</a:t>
            </a: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689763"/>
              </p:ext>
            </p:extLst>
          </p:nvPr>
        </p:nvGraphicFramePr>
        <p:xfrm>
          <a:off x="1150938" y="966788"/>
          <a:ext cx="686435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36" name="Equation" r:id="rId4" imgW="3200400" imgH="2247900" progId="Equation.3">
                  <p:embed/>
                </p:oleObj>
              </mc:Choice>
              <mc:Fallback>
                <p:oleObj name="Equation" r:id="rId4" imgW="3200400" imgH="2247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966788"/>
                        <a:ext cx="686435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09" name="Group 8"/>
          <p:cNvGrpSpPr>
            <a:grpSpLocks/>
          </p:cNvGrpSpPr>
          <p:nvPr/>
        </p:nvGrpSpPr>
        <p:grpSpPr bwMode="auto">
          <a:xfrm>
            <a:off x="4800600" y="3886200"/>
            <a:ext cx="4191000" cy="2478087"/>
            <a:chOff x="2880" y="473"/>
            <a:chExt cx="2640" cy="1561"/>
          </a:xfrm>
        </p:grpSpPr>
        <p:pic>
          <p:nvPicPr>
            <p:cNvPr id="98310" name="Picture 6" descr="1933b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355"/>
            <a:stretch>
              <a:fillRect/>
            </a:stretch>
          </p:blipFill>
          <p:spPr bwMode="auto">
            <a:xfrm>
              <a:off x="2880" y="473"/>
              <a:ext cx="2640" cy="1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11" name="Rectangle 7"/>
            <p:cNvSpPr>
              <a:spLocks noChangeArrowheads="1"/>
            </p:cNvSpPr>
            <p:nvPr/>
          </p:nvSpPr>
          <p:spPr bwMode="auto">
            <a:xfrm>
              <a:off x="3792" y="1689"/>
              <a:ext cx="192" cy="231"/>
            </a:xfrm>
            <a:prstGeom prst="rect">
              <a:avLst/>
            </a:prstGeom>
            <a:solidFill>
              <a:srgbClr val="E08E5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latin typeface="Times New Roman" pitchFamily="-109" charset="0"/>
                </a:rPr>
                <a:t>R</a:t>
              </a:r>
            </a:p>
          </p:txBody>
        </p:sp>
      </p:grp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46307"/>
              </p:ext>
            </p:extLst>
          </p:nvPr>
        </p:nvGraphicFramePr>
        <p:xfrm>
          <a:off x="7772400" y="24632"/>
          <a:ext cx="13017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37" name="Equation" r:id="rId7" imgW="685800" imgH="571500" progId="Equation.3">
                  <p:embed/>
                </p:oleObj>
              </mc:Choice>
              <mc:Fallback>
                <p:oleObj name="Equation" r:id="rId7" imgW="6858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4632"/>
                        <a:ext cx="13017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90800" y="725488"/>
            <a:ext cx="5334000" cy="5218112"/>
            <a:chOff x="2590800" y="725488"/>
            <a:chExt cx="5334000" cy="5218112"/>
          </a:xfrm>
        </p:grpSpPr>
        <p:pic>
          <p:nvPicPr>
            <p:cNvPr id="2" name="Picture 4" descr="23_19InsulatingSphere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0800" y="725488"/>
              <a:ext cx="5334000" cy="521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3493759" y="762000"/>
              <a:ext cx="1917439" cy="1828800"/>
              <a:chOff x="1295401" y="4124668"/>
              <a:chExt cx="2413945" cy="2302353"/>
            </a:xfrm>
          </p:grpSpPr>
          <p:pic>
            <p:nvPicPr>
              <p:cNvPr id="9" name="Picture 8" descr="1934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423" b="52579"/>
              <a:stretch/>
            </p:blipFill>
            <p:spPr>
              <a:xfrm>
                <a:off x="1295401" y="4124668"/>
                <a:ext cx="2413945" cy="2302353"/>
              </a:xfrm>
              <a:prstGeom prst="rect">
                <a:avLst/>
              </a:prstGeom>
            </p:spPr>
          </p:pic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2591379" y="4495800"/>
                <a:ext cx="304221" cy="400110"/>
              </a:xfrm>
              <a:prstGeom prst="rect">
                <a:avLst/>
              </a:prstGeom>
              <a:solidFill>
                <a:srgbClr val="E69B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i="1" dirty="0">
                    <a:latin typeface="Times New Roman" pitchFamily="-109" charset="0"/>
                  </a:rPr>
                  <a:t>R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565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200400" y="1295400"/>
            <a:ext cx="2286000" cy="1447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hangingPunct="1"/>
            <a:r>
              <a:rPr lang="en-US"/>
              <a:t>Gauss’ Law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95263" y="3048000"/>
          <a:ext cx="57054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9" name="Equation" r:id="rId4" imgW="3200400" imgH="431800" progId="">
                  <p:embed/>
                </p:oleObj>
              </mc:Choice>
              <mc:Fallback>
                <p:oleObj name="Equation" r:id="rId4" imgW="32004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3048000"/>
                        <a:ext cx="57054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3"/>
          <p:cNvGraphicFramePr>
            <a:graphicFrameLocks noChangeAspect="1"/>
          </p:cNvGraphicFramePr>
          <p:nvPr/>
        </p:nvGraphicFramePr>
        <p:xfrm>
          <a:off x="152400" y="4038600"/>
          <a:ext cx="3581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0" name="Equation" r:id="rId6" imgW="1930400" imgH="431800" progId="">
                  <p:embed/>
                </p:oleObj>
              </mc:Choice>
              <mc:Fallback>
                <p:oleObj name="Equation" r:id="rId6" imgW="1930400" imgH="431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038600"/>
                        <a:ext cx="3581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52800" y="1524000"/>
          <a:ext cx="1905000" cy="101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1" name="Equation" r:id="rId8" imgW="736600" imgH="393700" progId="Equation.3">
                  <p:embed/>
                </p:oleObj>
              </mc:Choice>
              <mc:Fallback>
                <p:oleObj name="Equation" r:id="rId8" imgW="736600" imgH="393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524000"/>
                        <a:ext cx="1905000" cy="1018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Skip everything below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838200"/>
          </a:xfrm>
        </p:spPr>
        <p:txBody>
          <a:bodyPr/>
          <a:lstStyle/>
          <a:p>
            <a:pPr eaLnBrk="1" hangingPunct="1"/>
            <a:r>
              <a:rPr lang="en-US"/>
              <a:t>Another Example</a:t>
            </a:r>
          </a:p>
        </p:txBody>
      </p:sp>
      <p:pic>
        <p:nvPicPr>
          <p:cNvPr id="104451" name="Picture 3" descr="23_05Flux_F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0" y="1143000"/>
            <a:ext cx="3746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1905000"/>
            <a:ext cx="533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500"/>
              <a:t>How much water passes through the wire?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16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5" y="0"/>
            <a:ext cx="6544235" cy="6804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792480"/>
          </a:xfrm>
        </p:spPr>
        <p:txBody>
          <a:bodyPr/>
          <a:lstStyle/>
          <a:p>
            <a:r>
              <a:rPr lang="en-US" dirty="0" smtClean="0"/>
              <a:t>Why it makes sense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41843" y="1828800"/>
            <a:ext cx="2782957" cy="3048000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86200" y="1752600"/>
            <a:ext cx="2782957" cy="30480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776515"/>
            <a:ext cx="4648200" cy="5090885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2971800" y="1828800"/>
            <a:ext cx="4724400" cy="3505200"/>
          </a:xfrm>
          <a:prstGeom prst="cloud">
            <a:avLst/>
          </a:prstGeom>
          <a:noFill/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37610" y="838200"/>
            <a:ext cx="6763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All capture the same number of field lines.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197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4191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Flux by Integration</a:t>
            </a:r>
            <a:endParaRPr lang="en-US" dirty="0"/>
          </a:p>
        </p:txBody>
      </p:sp>
      <p:pic>
        <p:nvPicPr>
          <p:cNvPr id="37893" name="Picture 4" descr="19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265826"/>
            <a:ext cx="4800600" cy="543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058233"/>
              </p:ext>
            </p:extLst>
          </p:nvPr>
        </p:nvGraphicFramePr>
        <p:xfrm>
          <a:off x="5181600" y="228600"/>
          <a:ext cx="3886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5" name="Equation" r:id="rId5" imgW="1663700" imgH="508000" progId="Equation.3">
                  <p:embed/>
                </p:oleObj>
              </mc:Choice>
              <mc:Fallback>
                <p:oleObj name="Equation" r:id="rId5" imgW="1663700" imgH="508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8600"/>
                        <a:ext cx="38862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245437"/>
              </p:ext>
            </p:extLst>
          </p:nvPr>
        </p:nvGraphicFramePr>
        <p:xfrm>
          <a:off x="5257800" y="1430337"/>
          <a:ext cx="37338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" name="Equation" r:id="rId7" imgW="2070100" imgH="431800" progId="">
                  <p:embed/>
                </p:oleObj>
              </mc:Choice>
              <mc:Fallback>
                <p:oleObj name="Equation" r:id="rId7" imgW="2070100" imgH="431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430337"/>
                        <a:ext cx="37338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738073"/>
              </p:ext>
            </p:extLst>
          </p:nvPr>
        </p:nvGraphicFramePr>
        <p:xfrm>
          <a:off x="5360989" y="3854840"/>
          <a:ext cx="1649412" cy="1377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" name="Equation" r:id="rId9" imgW="774700" imgH="647700" progId="Equation.3">
                  <p:embed/>
                </p:oleObj>
              </mc:Choice>
              <mc:Fallback>
                <p:oleObj name="Equation" r:id="rId9" imgW="7747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89" y="3854840"/>
                        <a:ext cx="1649412" cy="13775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23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312"/>
          <a:stretch>
            <a:fillRect/>
          </a:stretch>
        </p:blipFill>
        <p:spPr bwMode="auto">
          <a:xfrm>
            <a:off x="2204189" y="2819400"/>
            <a:ext cx="312981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/>
              <a:t>Relates the outside to the inside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505200" y="1295400"/>
          <a:ext cx="16129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6" name="Equation" r:id="rId5" imgW="482600" imgH="431800" progId="">
                  <p:embed/>
                </p:oleObj>
              </mc:Choice>
              <mc:Fallback>
                <p:oleObj name="Equation" r:id="rId5" imgW="4826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95400"/>
                        <a:ext cx="16129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Freeform 8"/>
          <p:cNvSpPr>
            <a:spLocks/>
          </p:cNvSpPr>
          <p:nvPr/>
        </p:nvSpPr>
        <p:spPr bwMode="auto">
          <a:xfrm>
            <a:off x="1981200" y="1816100"/>
            <a:ext cx="1524000" cy="622300"/>
          </a:xfrm>
          <a:custGeom>
            <a:avLst/>
            <a:gdLst>
              <a:gd name="T0" fmla="*/ 0 w 960"/>
              <a:gd name="T1" fmla="*/ 1016 h 1016"/>
              <a:gd name="T2" fmla="*/ 480 w 960"/>
              <a:gd name="T3" fmla="*/ 680 h 1016"/>
              <a:gd name="T4" fmla="*/ 432 w 960"/>
              <a:gd name="T5" fmla="*/ 104 h 1016"/>
              <a:gd name="T6" fmla="*/ 960 w 960"/>
              <a:gd name="T7" fmla="*/ 56 h 1016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1016"/>
              <a:gd name="T14" fmla="*/ 960 w 960"/>
              <a:gd name="T15" fmla="*/ 1016 h 1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1016">
                <a:moveTo>
                  <a:pt x="0" y="1016"/>
                </a:moveTo>
                <a:cubicBezTo>
                  <a:pt x="204" y="924"/>
                  <a:pt x="408" y="832"/>
                  <a:pt x="480" y="680"/>
                </a:cubicBezTo>
                <a:cubicBezTo>
                  <a:pt x="552" y="528"/>
                  <a:pt x="352" y="208"/>
                  <a:pt x="432" y="104"/>
                </a:cubicBezTo>
                <a:cubicBezTo>
                  <a:pt x="512" y="0"/>
                  <a:pt x="872" y="64"/>
                  <a:pt x="960" y="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Oval 9"/>
          <p:cNvSpPr>
            <a:spLocks noChangeArrowheads="1"/>
          </p:cNvSpPr>
          <p:nvPr/>
        </p:nvSpPr>
        <p:spPr bwMode="auto">
          <a:xfrm>
            <a:off x="3276600" y="1524000"/>
            <a:ext cx="914400" cy="9144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Freeform 11"/>
          <p:cNvSpPr>
            <a:spLocks/>
          </p:cNvSpPr>
          <p:nvPr/>
        </p:nvSpPr>
        <p:spPr bwMode="auto">
          <a:xfrm>
            <a:off x="4953000" y="1752600"/>
            <a:ext cx="2667000" cy="1600200"/>
          </a:xfrm>
          <a:custGeom>
            <a:avLst/>
            <a:gdLst>
              <a:gd name="T0" fmla="*/ 1056 w 1056"/>
              <a:gd name="T1" fmla="*/ 1584 h 1584"/>
              <a:gd name="T2" fmla="*/ 480 w 1056"/>
              <a:gd name="T3" fmla="*/ 720 h 1584"/>
              <a:gd name="T4" fmla="*/ 960 w 1056"/>
              <a:gd name="T5" fmla="*/ 432 h 1584"/>
              <a:gd name="T6" fmla="*/ 0 w 1056"/>
              <a:gd name="T7" fmla="*/ 0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1584"/>
              <a:gd name="T14" fmla="*/ 1056 w 1056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1584">
                <a:moveTo>
                  <a:pt x="1056" y="1584"/>
                </a:moveTo>
                <a:cubicBezTo>
                  <a:pt x="776" y="1248"/>
                  <a:pt x="496" y="912"/>
                  <a:pt x="480" y="720"/>
                </a:cubicBezTo>
                <a:cubicBezTo>
                  <a:pt x="464" y="528"/>
                  <a:pt x="1040" y="552"/>
                  <a:pt x="960" y="432"/>
                </a:cubicBezTo>
                <a:cubicBezTo>
                  <a:pt x="880" y="312"/>
                  <a:pt x="440" y="15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Oval 12"/>
          <p:cNvSpPr>
            <a:spLocks noChangeArrowheads="1"/>
          </p:cNvSpPr>
          <p:nvPr/>
        </p:nvSpPr>
        <p:spPr bwMode="auto">
          <a:xfrm>
            <a:off x="4419600" y="1371600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0" y="2438400"/>
            <a:ext cx="3200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Flux through the area of the Gaussian surface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43600" y="3276600"/>
            <a:ext cx="30480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Charge inside the Gaussian surface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14600" y="4038600"/>
            <a:ext cx="533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09" charset="0"/>
              </a:rPr>
              <a:t>A. greater.		     B. the same.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" pitchFamily="-109" charset="0"/>
              </a:rPr>
              <a:t>C. less, but not zero.	     D. zero.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" pitchFamily="-109" charset="0"/>
              </a:rPr>
              <a:t>E. not enough information given to decide</a:t>
            </a:r>
            <a:endParaRPr lang="en-US" sz="2400" i="1">
              <a:latin typeface="Times" pitchFamily="-109" charset="0"/>
            </a:endParaRP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5181600" y="266700"/>
            <a:ext cx="2590800" cy="2590800"/>
            <a:chOff x="3024" y="1080"/>
            <a:chExt cx="1632" cy="1632"/>
          </a:xfrm>
        </p:grpSpPr>
        <p:grpSp>
          <p:nvGrpSpPr>
            <p:cNvPr id="31757" name="Group 6"/>
            <p:cNvGrpSpPr>
              <a:grpSpLocks/>
            </p:cNvGrpSpPr>
            <p:nvPr/>
          </p:nvGrpSpPr>
          <p:grpSpPr bwMode="auto">
            <a:xfrm>
              <a:off x="3720" y="1776"/>
              <a:ext cx="240" cy="240"/>
              <a:chOff x="3600" y="2880"/>
              <a:chExt cx="240" cy="240"/>
            </a:xfrm>
          </p:grpSpPr>
          <p:sp>
            <p:nvSpPr>
              <p:cNvPr id="31759" name="Oval 7"/>
              <p:cNvSpPr>
                <a:spLocks noChangeArrowheads="1"/>
              </p:cNvSpPr>
              <p:nvPr/>
            </p:nvSpPr>
            <p:spPr bwMode="auto">
              <a:xfrm>
                <a:off x="3600" y="2880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0" name="Line 8"/>
              <p:cNvSpPr>
                <a:spLocks noChangeShapeType="1"/>
              </p:cNvSpPr>
              <p:nvPr/>
            </p:nvSpPr>
            <p:spPr bwMode="auto">
              <a:xfrm>
                <a:off x="3720" y="29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1" name="Line 9"/>
              <p:cNvSpPr>
                <a:spLocks noChangeShapeType="1"/>
              </p:cNvSpPr>
              <p:nvPr/>
            </p:nvSpPr>
            <p:spPr bwMode="auto">
              <a:xfrm rot="5400000">
                <a:off x="3720" y="29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758" name="Oval 10"/>
            <p:cNvSpPr>
              <a:spLocks noChangeArrowheads="1"/>
            </p:cNvSpPr>
            <p:nvPr/>
          </p:nvSpPr>
          <p:spPr bwMode="auto">
            <a:xfrm>
              <a:off x="3024" y="1080"/>
              <a:ext cx="1632" cy="1632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50" name="Oval 11"/>
          <p:cNvSpPr>
            <a:spLocks noChangeArrowheads="1"/>
          </p:cNvSpPr>
          <p:nvPr/>
        </p:nvSpPr>
        <p:spPr bwMode="auto">
          <a:xfrm>
            <a:off x="6019800" y="266700"/>
            <a:ext cx="2590800" cy="2590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Rectangle 12"/>
          <p:cNvSpPr>
            <a:spLocks noChangeArrowheads="1"/>
          </p:cNvSpPr>
          <p:nvPr/>
        </p:nvSpPr>
        <p:spPr bwMode="auto">
          <a:xfrm>
            <a:off x="6553200" y="11430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Times" pitchFamily="-109" charset="0"/>
              </a:rPr>
              <a:t>+</a:t>
            </a:r>
            <a:r>
              <a:rPr lang="en-US" sz="2400" i="1">
                <a:latin typeface="Times" pitchFamily="-109" charset="0"/>
              </a:rPr>
              <a:t>q</a:t>
            </a:r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5105400" y="29337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" pitchFamily="-109" charset="0"/>
              </a:rPr>
              <a:t>Gaussian surface #1</a:t>
            </a:r>
          </a:p>
        </p:txBody>
      </p:sp>
      <p:sp>
        <p:nvSpPr>
          <p:cNvPr id="31753" name="Rectangle 14"/>
          <p:cNvSpPr>
            <a:spLocks noChangeArrowheads="1"/>
          </p:cNvSpPr>
          <p:nvPr/>
        </p:nvSpPr>
        <p:spPr bwMode="auto">
          <a:xfrm>
            <a:off x="7467600" y="29337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" pitchFamily="-109" charset="0"/>
              </a:rPr>
              <a:t>Gaussian surface #2</a:t>
            </a:r>
          </a:p>
        </p:txBody>
      </p:sp>
      <p:sp>
        <p:nvSpPr>
          <p:cNvPr id="31754" name="Line 15"/>
          <p:cNvSpPr>
            <a:spLocks noChangeShapeType="1"/>
          </p:cNvSpPr>
          <p:nvPr/>
        </p:nvSpPr>
        <p:spPr bwMode="auto">
          <a:xfrm flipV="1">
            <a:off x="5562600" y="2667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6"/>
          <p:cNvSpPr>
            <a:spLocks noChangeShapeType="1"/>
          </p:cNvSpPr>
          <p:nvPr/>
        </p:nvSpPr>
        <p:spPr bwMode="auto">
          <a:xfrm flipH="1" flipV="1">
            <a:off x="8153400" y="2667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86200"/>
            <a:ext cx="38735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45720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09" charset="0"/>
              </a:rPr>
              <a:t>A spherical Gaussian surface (#1) encloses and is centered on a point charge +</a:t>
            </a:r>
            <a:r>
              <a:rPr lang="en-US" sz="2400" i="1" dirty="0">
                <a:latin typeface="Times" pitchFamily="-109" charset="0"/>
              </a:rPr>
              <a:t>q</a:t>
            </a:r>
            <a:r>
              <a:rPr lang="en-US" sz="2400" dirty="0">
                <a:latin typeface="Times" pitchFamily="-109" charset="0"/>
              </a:rPr>
              <a:t>. A second spherical Gaussian surface (#2) of the same size also encloses the charge but is not centered on it.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09" charset="0"/>
              </a:rPr>
              <a:t>Compared to the electric flux through surface #1, the flux through surface #2 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14400" y="3886200"/>
            <a:ext cx="739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" pitchFamily="-109" charset="0"/>
              </a:rPr>
              <a:t>A. surface </a:t>
            </a:r>
            <a:r>
              <a:rPr lang="en-US" sz="2400" i="1">
                <a:latin typeface="Times" pitchFamily="-109" charset="0"/>
              </a:rPr>
              <a:t>A</a:t>
            </a:r>
            <a:r>
              <a:rPr lang="en-US" sz="2400">
                <a:latin typeface="Times" pitchFamily="-109" charset="0"/>
              </a:rPr>
              <a:t>			B. surface </a:t>
            </a:r>
            <a:r>
              <a:rPr lang="en-US" sz="2400" i="1">
                <a:latin typeface="Times" pitchFamily="-109" charset="0"/>
              </a:rPr>
              <a:t>B</a:t>
            </a:r>
            <a:endParaRPr lang="en-US" sz="2400">
              <a:latin typeface="Times" pitchFamily="-109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Times" pitchFamily="-109" charset="0"/>
              </a:rPr>
              <a:t>C. surface </a:t>
            </a:r>
            <a:r>
              <a:rPr lang="en-US" sz="2400" i="1">
                <a:latin typeface="Times" pitchFamily="-109" charset="0"/>
              </a:rPr>
              <a:t>C</a:t>
            </a:r>
            <a:r>
              <a:rPr lang="en-US" sz="2400">
                <a:latin typeface="Times" pitchFamily="-109" charset="0"/>
              </a:rPr>
              <a:t>			D. surface </a:t>
            </a:r>
            <a:r>
              <a:rPr lang="en-US" sz="2400" i="1">
                <a:latin typeface="Times" pitchFamily="-109" charset="0"/>
              </a:rPr>
              <a:t>D</a:t>
            </a:r>
            <a:endParaRPr lang="en-US" sz="2400">
              <a:latin typeface="Times" pitchFamily="-109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Times" pitchFamily="-109" charset="0"/>
              </a:rPr>
              <a:t>E. both surface </a:t>
            </a:r>
            <a:r>
              <a:rPr lang="en-US" sz="2400" i="1">
                <a:latin typeface="Times" pitchFamily="-109" charset="0"/>
              </a:rPr>
              <a:t>C</a:t>
            </a:r>
            <a:r>
              <a:rPr lang="en-US" sz="2400">
                <a:latin typeface="Times" pitchFamily="-109" charset="0"/>
              </a:rPr>
              <a:t> and surface </a:t>
            </a:r>
            <a:r>
              <a:rPr lang="en-US" sz="2400" i="1">
                <a:latin typeface="Times" pitchFamily="-109" charset="0"/>
              </a:rPr>
              <a:t>D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876800"/>
            <a:ext cx="387350" cy="609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35846" name="Picture 6" descr="22_Figure15-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54013"/>
            <a:ext cx="44958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43000" y="533400"/>
            <a:ext cx="25908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09" charset="0"/>
              </a:rPr>
              <a:t>Two point charges, +</a:t>
            </a:r>
            <a:r>
              <a:rPr lang="en-US" sz="2400" i="1" dirty="0">
                <a:latin typeface="Times" pitchFamily="-109" charset="0"/>
              </a:rPr>
              <a:t>q</a:t>
            </a:r>
            <a:r>
              <a:rPr lang="en-US" sz="2400" dirty="0">
                <a:latin typeface="Times" pitchFamily="-109" charset="0"/>
              </a:rPr>
              <a:t> (in red) and –</a:t>
            </a:r>
            <a:r>
              <a:rPr lang="en-US" sz="2400" i="1" dirty="0">
                <a:latin typeface="Times" pitchFamily="-109" charset="0"/>
              </a:rPr>
              <a:t>q</a:t>
            </a:r>
            <a:r>
              <a:rPr lang="en-US" sz="2400" dirty="0">
                <a:latin typeface="Times" pitchFamily="-109" charset="0"/>
              </a:rPr>
              <a:t> (in blue), are arranged as shown.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09" charset="0"/>
              </a:rPr>
              <a:t>Through which closed surface(s) is the net electric flux equal to zero?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6472</TotalTime>
  <Words>651</Words>
  <Application>Microsoft Macintosh PowerPoint</Application>
  <PresentationFormat>On-screen Show (4:3)</PresentationFormat>
  <Paragraphs>152</Paragraphs>
  <Slides>41</Slides>
  <Notes>34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Solstice</vt:lpstr>
      <vt:lpstr>Equation</vt:lpstr>
      <vt:lpstr>Microsoft Equation</vt:lpstr>
      <vt:lpstr>Chapter 22</vt:lpstr>
      <vt:lpstr>Mathematics Reminder</vt:lpstr>
      <vt:lpstr>Math: Area Vector</vt:lpstr>
      <vt:lpstr>Gauss’ Law</vt:lpstr>
      <vt:lpstr>Why it makes sense</vt:lpstr>
      <vt:lpstr>Flux by Integration</vt:lpstr>
      <vt:lpstr>Relates the outside to the inside</vt:lpstr>
      <vt:lpstr>PowerPoint Presentation</vt:lpstr>
      <vt:lpstr>PowerPoint Presentation</vt:lpstr>
      <vt:lpstr>Area vector of a cube</vt:lpstr>
      <vt:lpstr>Sign of Flux</vt:lpstr>
      <vt:lpstr>Sign of Flux (Example)</vt:lpstr>
      <vt:lpstr>Example (constant E)</vt:lpstr>
      <vt:lpstr>Φ is difficult to find in general </vt:lpstr>
      <vt:lpstr>Spherical Gaussian Surface</vt:lpstr>
      <vt:lpstr>Simplify the integral</vt:lpstr>
      <vt:lpstr>Outside Uniform Sphere of Charge</vt:lpstr>
      <vt:lpstr>What to write in the exam</vt:lpstr>
      <vt:lpstr>Must include diagrams</vt:lpstr>
      <vt:lpstr>Linear fly density</vt:lpstr>
      <vt:lpstr>Linear charge density, λ</vt:lpstr>
      <vt:lpstr>Surface charge density σ </vt:lpstr>
      <vt:lpstr>Volume charge density ρ</vt:lpstr>
      <vt:lpstr>Charge Density Summary</vt:lpstr>
      <vt:lpstr>A Line of Charge</vt:lpstr>
      <vt:lpstr>Simplify the integral</vt:lpstr>
      <vt:lpstr>Simplify the integral</vt:lpstr>
      <vt:lpstr>PowerPoint Presentation</vt:lpstr>
      <vt:lpstr>An Plane Sheet of Charge</vt:lpstr>
      <vt:lpstr>Simplify the integral</vt:lpstr>
      <vt:lpstr>A Plane Sheet of Charge</vt:lpstr>
      <vt:lpstr>Two Parallel Plates</vt:lpstr>
      <vt:lpstr>Derivation with Gauss Law</vt:lpstr>
      <vt:lpstr>A Solid Conducting Sphere</vt:lpstr>
      <vt:lpstr>Useful fact</vt:lpstr>
      <vt:lpstr>An Uniformly Charged Sphere</vt:lpstr>
      <vt:lpstr>Outside (r &gt; R)</vt:lpstr>
      <vt:lpstr>Inside (r &lt; R)</vt:lpstr>
      <vt:lpstr>PowerPoint Presentation</vt:lpstr>
      <vt:lpstr>Skip everything below</vt:lpstr>
      <vt:lpstr>Another Example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272</dc:title>
  <dc:creator>hok lee</dc:creator>
  <cp:lastModifiedBy>Wilfred Lee</cp:lastModifiedBy>
  <cp:revision>372</cp:revision>
  <cp:lastPrinted>2007-10-10T19:56:27Z</cp:lastPrinted>
  <dcterms:created xsi:type="dcterms:W3CDTF">2012-01-30T16:47:06Z</dcterms:created>
  <dcterms:modified xsi:type="dcterms:W3CDTF">2019-02-11T20:52:42Z</dcterms:modified>
</cp:coreProperties>
</file>