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Microsoft_Equation1.bin" ContentType="application/vnd.openxmlformats-officedocument.oleObject"/>
  <Override PartName="/ppt/embeddings/Microsoft_Equation2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81" r:id="rId1"/>
  </p:sldMasterIdLst>
  <p:sldIdLst>
    <p:sldId id="256" r:id="rId2"/>
    <p:sldId id="257" r:id="rId3"/>
    <p:sldId id="260" r:id="rId4"/>
    <p:sldId id="258" r:id="rId5"/>
    <p:sldId id="290" r:id="rId6"/>
    <p:sldId id="259" r:id="rId7"/>
    <p:sldId id="261" r:id="rId8"/>
    <p:sldId id="283" r:id="rId9"/>
    <p:sldId id="262" r:id="rId10"/>
    <p:sldId id="279" r:id="rId11"/>
    <p:sldId id="263" r:id="rId12"/>
    <p:sldId id="264" r:id="rId13"/>
    <p:sldId id="265" r:id="rId14"/>
    <p:sldId id="266" r:id="rId15"/>
    <p:sldId id="274" r:id="rId16"/>
    <p:sldId id="287" r:id="rId17"/>
    <p:sldId id="267" r:id="rId18"/>
    <p:sldId id="269" r:id="rId19"/>
    <p:sldId id="275" r:id="rId20"/>
    <p:sldId id="268" r:id="rId21"/>
    <p:sldId id="284" r:id="rId22"/>
    <p:sldId id="270" r:id="rId23"/>
    <p:sldId id="271" r:id="rId24"/>
    <p:sldId id="272" r:id="rId25"/>
    <p:sldId id="285" r:id="rId26"/>
    <p:sldId id="273" r:id="rId27"/>
    <p:sldId id="277" r:id="rId28"/>
    <p:sldId id="281" r:id="rId29"/>
    <p:sldId id="286" r:id="rId30"/>
    <p:sldId id="288" r:id="rId31"/>
    <p:sldId id="276" r:id="rId32"/>
    <p:sldId id="278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6" d="100"/>
          <a:sy n="56" d="100"/>
        </p:scale>
        <p:origin x="-96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Relationship Id="rId2" Type="http://schemas.openxmlformats.org/officeDocument/2006/relationships/image" Target="../media/image9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4" Type="http://schemas.openxmlformats.org/officeDocument/2006/relationships/image" Target="../media/image43.emf"/><Relationship Id="rId1" Type="http://schemas.openxmlformats.org/officeDocument/2006/relationships/image" Target="../media/image40.emf"/><Relationship Id="rId2" Type="http://schemas.openxmlformats.org/officeDocument/2006/relationships/image" Target="../media/image4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Relationship Id="rId2" Type="http://schemas.openxmlformats.org/officeDocument/2006/relationships/image" Target="../media/image45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Relationship Id="rId2" Type="http://schemas.openxmlformats.org/officeDocument/2006/relationships/image" Target="../media/image47.emf"/><Relationship Id="rId3" Type="http://schemas.openxmlformats.org/officeDocument/2006/relationships/image" Target="../media/image48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Relationship Id="rId2" Type="http://schemas.openxmlformats.org/officeDocument/2006/relationships/image" Target="../media/image5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Relationship Id="rId2" Type="http://schemas.openxmlformats.org/officeDocument/2006/relationships/image" Target="../media/image54.emf"/><Relationship Id="rId3" Type="http://schemas.openxmlformats.org/officeDocument/2006/relationships/image" Target="../media/image55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Relationship Id="rId2" Type="http://schemas.openxmlformats.org/officeDocument/2006/relationships/image" Target="../media/image58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emf"/><Relationship Id="rId2" Type="http://schemas.openxmlformats.org/officeDocument/2006/relationships/image" Target="../media/image61.e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4" Type="http://schemas.openxmlformats.org/officeDocument/2006/relationships/image" Target="../media/image66.emf"/><Relationship Id="rId1" Type="http://schemas.openxmlformats.org/officeDocument/2006/relationships/image" Target="../media/image63.emf"/><Relationship Id="rId2" Type="http://schemas.openxmlformats.org/officeDocument/2006/relationships/image" Target="../media/image6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Relationship Id="rId2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Relationship Id="rId2" Type="http://schemas.openxmlformats.org/officeDocument/2006/relationships/image" Target="../media/image1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Relationship Id="rId2" Type="http://schemas.openxmlformats.org/officeDocument/2006/relationships/image" Target="../media/image1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Relationship Id="rId2" Type="http://schemas.openxmlformats.org/officeDocument/2006/relationships/image" Target="../media/image2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4" Type="http://schemas.openxmlformats.org/officeDocument/2006/relationships/image" Target="../media/image29.emf"/><Relationship Id="rId1" Type="http://schemas.openxmlformats.org/officeDocument/2006/relationships/image" Target="../media/image26.emf"/><Relationship Id="rId2" Type="http://schemas.openxmlformats.org/officeDocument/2006/relationships/image" Target="../media/image2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aperBackingColor.jpg"/>
          <p:cNvPicPr>
            <a:picLocks noChangeAspect="1"/>
          </p:cNvPicPr>
          <p:nvPr/>
        </p:nvPicPr>
        <p:blipFill>
          <a:blip r:embed="rId2"/>
          <a:srcRect l="469" t="13915"/>
          <a:stretch>
            <a:fillRect/>
          </a:stretch>
        </p:blipFill>
        <p:spPr>
          <a:xfrm>
            <a:off x="1613903" y="699248"/>
            <a:ext cx="5916194" cy="3837694"/>
          </a:xfrm>
          <a:prstGeom prst="rect">
            <a:avLst/>
          </a:prstGeom>
          <a:solidFill>
            <a:srgbClr val="FFFFFF">
              <a:shade val="85000"/>
            </a:srgbClr>
          </a:solidFill>
          <a:ln w="22225" cap="sq">
            <a:solidFill>
              <a:srgbClr val="FDFDFD"/>
            </a:solidFill>
            <a:miter lim="800000"/>
          </a:ln>
          <a:effectLst>
            <a:outerShdw blurRad="57150" dist="37500" dir="7560000" sy="98000" kx="80000" ky="63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5/12/16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9569" y="1143000"/>
            <a:ext cx="5724862" cy="1846961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69" y="2994212"/>
            <a:ext cx="5724862" cy="1007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buSzPct val="90000"/>
              <a:buFont typeface="Wingdings" pitchFamily="2" charset="2"/>
              <a:buNone/>
              <a:defRPr sz="2000" kern="120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83031-7553-8C41-A30E-56EA30507BB8}" type="datetimeFigureOut">
              <a:rPr lang="en-US" smtClean="0"/>
              <a:t>5/12/16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86CED-F06C-C946-80AE-CDAAC17649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83031-7553-8C41-A30E-56EA30507BB8}" type="datetimeFigureOut">
              <a:rPr lang="en-US" smtClean="0"/>
              <a:t>5/12/16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86CED-F06C-C946-80AE-CDAAC17649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363" y="1143000"/>
            <a:ext cx="3807662" cy="1341344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199" y="605118"/>
            <a:ext cx="3776472" cy="556549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0363" y="2618815"/>
            <a:ext cx="3807662" cy="3133164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83031-7553-8C41-A30E-56EA30507BB8}" type="datetimeFigureOut">
              <a:rPr lang="en-US" smtClean="0"/>
              <a:t>5/12/16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86CED-F06C-C946-80AE-CDAAC17649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83031-7553-8C41-A30E-56EA30507BB8}" type="datetimeFigureOut">
              <a:rPr lang="en-US" smtClean="0"/>
              <a:t>5/12/16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86CED-F06C-C946-80AE-CDAAC1764953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pictureCaptionBacking.png"/>
          <p:cNvPicPr>
            <a:picLocks noChangeAspect="1"/>
          </p:cNvPicPr>
          <p:nvPr/>
        </p:nvPicPr>
        <p:blipFill>
          <a:blip r:embed="rId2"/>
          <a:srcRect l="52272" t="8889" r="5152" b="16566"/>
          <a:stretch>
            <a:fillRect/>
          </a:stretch>
        </p:blipFill>
        <p:spPr>
          <a:xfrm>
            <a:off x="4594412" y="663388"/>
            <a:ext cx="3893127" cy="5112327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25487" y="1143000"/>
            <a:ext cx="3792537" cy="1341344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725487" y="2618815"/>
            <a:ext cx="3792537" cy="3133164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29938" y="864971"/>
            <a:ext cx="3422075" cy="47091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487" y="462896"/>
            <a:ext cx="7718425" cy="828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5489" y="1598613"/>
            <a:ext cx="7718424" cy="45720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83031-7553-8C41-A30E-56EA30507BB8}" type="datetimeFigureOut">
              <a:rPr lang="en-US" smtClean="0"/>
              <a:t>5/12/16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86CED-F06C-C946-80AE-CDAAC17649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685801"/>
            <a:ext cx="1066800" cy="54848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5488" y="685757"/>
            <a:ext cx="6437312" cy="548222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83031-7553-8C41-A30E-56EA30507BB8}" type="datetimeFigureOut">
              <a:rPr lang="en-US" smtClean="0"/>
              <a:t>5/12/16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86CED-F06C-C946-80AE-CDAAC17649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83031-7553-8C41-A30E-56EA30507BB8}" type="datetimeFigureOut">
              <a:rPr lang="en-US" smtClean="0"/>
              <a:t>5/12/16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86CED-F06C-C946-80AE-CDAAC17649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hotoBacking-r.png"/>
          <p:cNvPicPr>
            <a:picLocks noChangeAspect="1"/>
          </p:cNvPicPr>
          <p:nvPr/>
        </p:nvPicPr>
        <p:blipFill>
          <a:blip r:embed="rId2"/>
          <a:srcRect l="17353" t="9412" r="17500" b="32353"/>
          <a:stretch>
            <a:fillRect/>
          </a:stretch>
        </p:blipFill>
        <p:spPr>
          <a:xfrm>
            <a:off x="1586753" y="645459"/>
            <a:ext cx="5957047" cy="399377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2133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C7383031-7553-8C41-A30E-56EA30507BB8}" type="datetimeFigureOut">
              <a:rPr lang="en-US" smtClean="0"/>
              <a:t>5/12/16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2133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DCE86CED-F06C-C946-80AE-CDAAC176495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4435" y="4953000"/>
            <a:ext cx="8095130" cy="857250"/>
          </a:xfrm>
        </p:spPr>
        <p:txBody>
          <a:bodyPr anchor="b" anchorCtr="0">
            <a:noAutofit/>
          </a:bodyPr>
          <a:lstStyle>
            <a:lvl1pPr>
              <a:defRPr sz="54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4435" y="5791200"/>
            <a:ext cx="8095130" cy="5072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764792" y="804672"/>
            <a:ext cx="5638800" cy="3657600"/>
          </a:xfrm>
        </p:spPr>
        <p:txBody>
          <a:bodyPr/>
          <a:lstStyle>
            <a:lvl1pPr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818" y="2514600"/>
            <a:ext cx="8162365" cy="914400"/>
          </a:xfrm>
        </p:spPr>
        <p:txBody>
          <a:bodyPr anchor="b" anchorCtr="0"/>
          <a:lstStyle>
            <a:lvl1pPr algn="ctr">
              <a:defRPr sz="5400" b="0" cap="none" baseline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818" y="3429000"/>
            <a:ext cx="8162365" cy="701000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28E80666-FB37-4B36-9149-507F3B0178E3}" type="datetimeFigureOut">
              <a:rPr lang="en-US" smtClean="0"/>
              <a:pPr/>
              <a:t>5/12/16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83031-7553-8C41-A30E-56EA30507BB8}" type="datetimeFigureOut">
              <a:rPr lang="en-US" smtClean="0"/>
              <a:t>5/12/16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86CED-F06C-C946-80AE-CDAAC17649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900" y="1598613"/>
            <a:ext cx="3773488" cy="427877"/>
          </a:xfrm>
        </p:spPr>
        <p:txBody>
          <a:bodyPr anchor="b">
            <a:norm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3900" y="2174875"/>
            <a:ext cx="3773488" cy="399732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98613"/>
            <a:ext cx="3776472" cy="427877"/>
          </a:xfrm>
        </p:spPr>
        <p:txBody>
          <a:bodyPr anchor="b">
            <a:norm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3776472" cy="399732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83031-7553-8C41-A30E-56EA30507BB8}" type="datetimeFigureOut">
              <a:rPr lang="en-US" smtClean="0"/>
              <a:t>5/12/16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86CED-F06C-C946-80AE-CDAAC17649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7707406" cy="223113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83031-7553-8C41-A30E-56EA30507BB8}" type="datetimeFigureOut">
              <a:rPr lang="en-US" smtClean="0"/>
              <a:t>5/12/16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86CED-F06C-C946-80AE-CDAAC176495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23900" y="3914170"/>
            <a:ext cx="7707406" cy="223113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83031-7553-8C41-A30E-56EA30507BB8}" type="datetimeFigureOut">
              <a:rPr lang="en-US" smtClean="0"/>
              <a:t>5/12/16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86CED-F06C-C946-80AE-CDAAC176495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46482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83031-7553-8C41-A30E-56EA30507BB8}" type="datetimeFigureOut">
              <a:rPr lang="en-US" smtClean="0"/>
              <a:t>5/12/16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86CED-F06C-C946-80AE-CDAAC1764953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239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46482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6141" y="314979"/>
            <a:ext cx="769171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/>
              <a:t>Click to edit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6141" y="1586753"/>
            <a:ext cx="7691719" cy="4571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7383031-7553-8C41-A30E-56EA30507BB8}" type="datetimeFigureOut">
              <a:rPr lang="en-US" smtClean="0"/>
              <a:t>5/12/16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CE86CED-F06C-C946-80AE-CDAAC176495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2" r:id="rId1"/>
    <p:sldLayoutId id="2147483983" r:id="rId2"/>
    <p:sldLayoutId id="2147483984" r:id="rId3"/>
    <p:sldLayoutId id="2147483985" r:id="rId4"/>
    <p:sldLayoutId id="2147483986" r:id="rId5"/>
    <p:sldLayoutId id="2147483987" r:id="rId6"/>
    <p:sldLayoutId id="2147483988" r:id="rId7"/>
    <p:sldLayoutId id="2147483989" r:id="rId8"/>
    <p:sldLayoutId id="2147483990" r:id="rId9"/>
    <p:sldLayoutId id="2147483991" r:id="rId10"/>
    <p:sldLayoutId id="2147483992" r:id="rId11"/>
    <p:sldLayoutId id="2147483993" r:id="rId12"/>
    <p:sldLayoutId id="2147483994" r:id="rId13"/>
    <p:sldLayoutId id="2147483995" r:id="rId14"/>
    <p:sldLayoutId id="2147483996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400"/>
        </a:spcBef>
        <a:buSzPct val="90000"/>
        <a:buFont typeface="Wingdings" pitchFamily="2" charset="2"/>
        <a:buChar char="v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2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63650" indent="-349250" algn="l" defTabSz="914400" rtl="0" eaLnBrk="1" latinLnBrk="0" hangingPunct="1">
        <a:spcBef>
          <a:spcPts val="1200"/>
        </a:spcBef>
        <a:buSzPct val="90000"/>
        <a:buFont typeface="Wingdings" pitchFamily="2" charset="2"/>
        <a:buChar char="v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336550" algn="l" defTabSz="914400" rtl="0" eaLnBrk="1" latinLnBrk="0" hangingPunct="1">
        <a:spcBef>
          <a:spcPts val="12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946275" indent="-346075" algn="l" defTabSz="914400" rtl="0" eaLnBrk="1" latinLnBrk="0" hangingPunct="1">
        <a:spcBef>
          <a:spcPts val="1200"/>
        </a:spcBef>
        <a:buSzPct val="90000"/>
        <a:buFont typeface="Wingdings" pitchFamily="2" charset="2"/>
        <a:buChar char="v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 typeface="Wingdings" pitchFamily="2" charset="2"/>
        <a:buChar char="v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 typeface="Wingdings" pitchFamily="2" charset="2"/>
        <a:buChar char="v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4" Type="http://schemas.openxmlformats.org/officeDocument/2006/relationships/oleObject" Target="../embeddings/oleObject11.bin"/><Relationship Id="rId5" Type="http://schemas.openxmlformats.org/officeDocument/2006/relationships/image" Target="../media/image24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4" Type="http://schemas.openxmlformats.org/officeDocument/2006/relationships/oleObject" Target="../embeddings/oleObject12.bin"/><Relationship Id="rId5" Type="http://schemas.openxmlformats.org/officeDocument/2006/relationships/image" Target="../media/image26.emf"/><Relationship Id="rId6" Type="http://schemas.openxmlformats.org/officeDocument/2006/relationships/oleObject" Target="../embeddings/oleObject13.bin"/><Relationship Id="rId7" Type="http://schemas.openxmlformats.org/officeDocument/2006/relationships/image" Target="../media/image27.emf"/><Relationship Id="rId8" Type="http://schemas.openxmlformats.org/officeDocument/2006/relationships/oleObject" Target="../embeddings/oleObject14.bin"/><Relationship Id="rId9" Type="http://schemas.openxmlformats.org/officeDocument/2006/relationships/image" Target="../media/image28.emf"/><Relationship Id="rId10" Type="http://schemas.openxmlformats.org/officeDocument/2006/relationships/oleObject" Target="../embeddings/oleObject15.bin"/><Relationship Id="rId11" Type="http://schemas.openxmlformats.org/officeDocument/2006/relationships/image" Target="../media/image29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31.jpg"/><Relationship Id="rId3" Type="http://schemas.openxmlformats.org/officeDocument/2006/relationships/image" Target="../media/image32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33.jpg"/><Relationship Id="rId3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35.jpg"/><Relationship Id="rId3" Type="http://schemas.openxmlformats.org/officeDocument/2006/relationships/image" Target="../media/image36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3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4" Type="http://schemas.openxmlformats.org/officeDocument/2006/relationships/oleObject" Target="../embeddings/oleObject16.bin"/><Relationship Id="rId5" Type="http://schemas.openxmlformats.org/officeDocument/2006/relationships/image" Target="../media/image40.emf"/><Relationship Id="rId6" Type="http://schemas.openxmlformats.org/officeDocument/2006/relationships/oleObject" Target="../embeddings/oleObject17.bin"/><Relationship Id="rId7" Type="http://schemas.openxmlformats.org/officeDocument/2006/relationships/image" Target="../media/image41.emf"/><Relationship Id="rId8" Type="http://schemas.openxmlformats.org/officeDocument/2006/relationships/oleObject" Target="../embeddings/oleObject18.bin"/><Relationship Id="rId9" Type="http://schemas.openxmlformats.org/officeDocument/2006/relationships/image" Target="../media/image42.emf"/><Relationship Id="rId10" Type="http://schemas.openxmlformats.org/officeDocument/2006/relationships/oleObject" Target="../embeddings/oleObject19.bin"/><Relationship Id="rId11" Type="http://schemas.openxmlformats.org/officeDocument/2006/relationships/image" Target="../media/image43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4" Type="http://schemas.openxmlformats.org/officeDocument/2006/relationships/oleObject" Target="../embeddings/oleObject20.bin"/><Relationship Id="rId5" Type="http://schemas.openxmlformats.org/officeDocument/2006/relationships/image" Target="../media/image40.emf"/><Relationship Id="rId6" Type="http://schemas.openxmlformats.org/officeDocument/2006/relationships/oleObject" Target="../embeddings/oleObject21.bin"/><Relationship Id="rId7" Type="http://schemas.openxmlformats.org/officeDocument/2006/relationships/image" Target="../media/image45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8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9.emf"/><Relationship Id="rId7" Type="http://schemas.openxmlformats.org/officeDocument/2006/relationships/image" Target="../media/image10.jp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4" Type="http://schemas.openxmlformats.org/officeDocument/2006/relationships/oleObject" Target="../embeddings/oleObject22.bin"/><Relationship Id="rId5" Type="http://schemas.openxmlformats.org/officeDocument/2006/relationships/image" Target="../media/image46.emf"/><Relationship Id="rId6" Type="http://schemas.openxmlformats.org/officeDocument/2006/relationships/oleObject" Target="../embeddings/oleObject23.bin"/><Relationship Id="rId7" Type="http://schemas.openxmlformats.org/officeDocument/2006/relationships/image" Target="../media/image47.emf"/><Relationship Id="rId8" Type="http://schemas.openxmlformats.org/officeDocument/2006/relationships/oleObject" Target="../embeddings/oleObject24.bin"/><Relationship Id="rId9" Type="http://schemas.openxmlformats.org/officeDocument/2006/relationships/image" Target="../media/image48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4" Type="http://schemas.openxmlformats.org/officeDocument/2006/relationships/oleObject" Target="../embeddings/oleObject25.bin"/><Relationship Id="rId5" Type="http://schemas.openxmlformats.org/officeDocument/2006/relationships/image" Target="../media/image49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4" Type="http://schemas.openxmlformats.org/officeDocument/2006/relationships/oleObject" Target="../embeddings/oleObject26.bin"/><Relationship Id="rId5" Type="http://schemas.openxmlformats.org/officeDocument/2006/relationships/image" Target="../media/image50.emf"/><Relationship Id="rId6" Type="http://schemas.openxmlformats.org/officeDocument/2006/relationships/oleObject" Target="../embeddings/oleObject27.bin"/><Relationship Id="rId7" Type="http://schemas.openxmlformats.org/officeDocument/2006/relationships/image" Target="../media/image51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4" Type="http://schemas.openxmlformats.org/officeDocument/2006/relationships/image" Target="../media/image53.emf"/><Relationship Id="rId5" Type="http://schemas.openxmlformats.org/officeDocument/2006/relationships/oleObject" Target="../embeddings/oleObject29.bin"/><Relationship Id="rId6" Type="http://schemas.openxmlformats.org/officeDocument/2006/relationships/image" Target="../media/image54.emf"/><Relationship Id="rId7" Type="http://schemas.openxmlformats.org/officeDocument/2006/relationships/oleObject" Target="../embeddings/oleObject30.bin"/><Relationship Id="rId8" Type="http://schemas.openxmlformats.org/officeDocument/2006/relationships/image" Target="../media/image55.emf"/><Relationship Id="rId9" Type="http://schemas.openxmlformats.org/officeDocument/2006/relationships/image" Target="../media/image56.jpg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4" Type="http://schemas.openxmlformats.org/officeDocument/2006/relationships/oleObject" Target="../embeddings/oleObject31.bin"/><Relationship Id="rId5" Type="http://schemas.openxmlformats.org/officeDocument/2006/relationships/image" Target="../media/image57.emf"/><Relationship Id="rId6" Type="http://schemas.openxmlformats.org/officeDocument/2006/relationships/oleObject" Target="../embeddings/oleObject32.bin"/><Relationship Id="rId7" Type="http://schemas.openxmlformats.org/officeDocument/2006/relationships/image" Target="../media/image58.e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4" Type="http://schemas.openxmlformats.org/officeDocument/2006/relationships/oleObject" Target="../embeddings/oleObject33.bin"/><Relationship Id="rId5" Type="http://schemas.openxmlformats.org/officeDocument/2006/relationships/image" Target="../media/image60.emf"/><Relationship Id="rId6" Type="http://schemas.openxmlformats.org/officeDocument/2006/relationships/oleObject" Target="../embeddings/oleObject34.bin"/><Relationship Id="rId7" Type="http://schemas.openxmlformats.org/officeDocument/2006/relationships/image" Target="../media/image61.e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4" Type="http://schemas.openxmlformats.org/officeDocument/2006/relationships/oleObject" Target="../embeddings/oleObject35.bin"/><Relationship Id="rId5" Type="http://schemas.openxmlformats.org/officeDocument/2006/relationships/image" Target="../media/image63.emf"/><Relationship Id="rId6" Type="http://schemas.openxmlformats.org/officeDocument/2006/relationships/oleObject" Target="../embeddings/oleObject36.bin"/><Relationship Id="rId7" Type="http://schemas.openxmlformats.org/officeDocument/2006/relationships/image" Target="../media/image64.emf"/><Relationship Id="rId8" Type="http://schemas.openxmlformats.org/officeDocument/2006/relationships/oleObject" Target="../embeddings/oleObject37.bin"/><Relationship Id="rId9" Type="http://schemas.openxmlformats.org/officeDocument/2006/relationships/image" Target="../media/image65.emf"/><Relationship Id="rId10" Type="http://schemas.openxmlformats.org/officeDocument/2006/relationships/oleObject" Target="../embeddings/oleObject38.bin"/><Relationship Id="rId11" Type="http://schemas.openxmlformats.org/officeDocument/2006/relationships/image" Target="../media/image66.emf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68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6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4" Type="http://schemas.openxmlformats.org/officeDocument/2006/relationships/image" Target="../media/image72.png"/><Relationship Id="rId5" Type="http://schemas.openxmlformats.org/officeDocument/2006/relationships/image" Target="../media/image73.png"/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7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11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7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75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7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4" Type="http://schemas.openxmlformats.org/officeDocument/2006/relationships/oleObject" Target="../embeddings/oleObject4.bin"/><Relationship Id="rId5" Type="http://schemas.openxmlformats.org/officeDocument/2006/relationships/image" Target="../media/image12.emf"/><Relationship Id="rId6" Type="http://schemas.openxmlformats.org/officeDocument/2006/relationships/oleObject" Target="../embeddings/oleObject5.bin"/><Relationship Id="rId7" Type="http://schemas.openxmlformats.org/officeDocument/2006/relationships/image" Target="../media/image13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.bin"/><Relationship Id="rId4" Type="http://schemas.openxmlformats.org/officeDocument/2006/relationships/image" Target="../media/image15.emf"/><Relationship Id="rId5" Type="http://schemas.openxmlformats.org/officeDocument/2006/relationships/oleObject" Target="../embeddings/Microsoft_Equation2.bin"/><Relationship Id="rId6" Type="http://schemas.openxmlformats.org/officeDocument/2006/relationships/image" Target="../media/image16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image" Target="../media/image17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18.emf"/><Relationship Id="rId5" Type="http://schemas.openxmlformats.org/officeDocument/2006/relationships/image" Target="../media/image20.jpg"/><Relationship Id="rId6" Type="http://schemas.openxmlformats.org/officeDocument/2006/relationships/oleObject" Target="../embeddings/oleObject8.bin"/><Relationship Id="rId7" Type="http://schemas.openxmlformats.org/officeDocument/2006/relationships/image" Target="../media/image19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4" Type="http://schemas.openxmlformats.org/officeDocument/2006/relationships/image" Target="../media/image21.emf"/><Relationship Id="rId5" Type="http://schemas.openxmlformats.org/officeDocument/2006/relationships/image" Target="../media/image20.jpg"/><Relationship Id="rId6" Type="http://schemas.openxmlformats.org/officeDocument/2006/relationships/oleObject" Target="../embeddings/oleObject10.bin"/><Relationship Id="rId7" Type="http://schemas.openxmlformats.org/officeDocument/2006/relationships/image" Target="../media/image22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 smtClean="0"/>
              <a:t>Chapter 12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Fluid Mechanics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525858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429" y="0"/>
            <a:ext cx="8841619" cy="918735"/>
          </a:xfrm>
        </p:spPr>
        <p:txBody>
          <a:bodyPr/>
          <a:lstStyle/>
          <a:p>
            <a:r>
              <a:rPr lang="en-US" dirty="0" smtClean="0"/>
              <a:t>Gauge </a:t>
            </a:r>
            <a:r>
              <a:rPr lang="en-US" dirty="0" err="1" smtClean="0"/>
              <a:t>vs</a:t>
            </a:r>
            <a:r>
              <a:rPr lang="en-US" dirty="0" smtClean="0"/>
              <a:t> Absolute Pressure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81429" y="2912060"/>
            <a:ext cx="866566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/>
              <a:t>Gauge pressure = Absolute pressure – Atmospheric pressure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792439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141" y="73076"/>
            <a:ext cx="7691719" cy="737307"/>
          </a:xfrm>
        </p:spPr>
        <p:txBody>
          <a:bodyPr/>
          <a:lstStyle/>
          <a:p>
            <a:r>
              <a:rPr lang="en-US" dirty="0" smtClean="0"/>
              <a:t>Static Fluid</a:t>
            </a:r>
            <a:endParaRPr lang="en-US" dirty="0"/>
          </a:p>
        </p:txBody>
      </p:sp>
      <p:pic>
        <p:nvPicPr>
          <p:cNvPr id="3" name="Picture 2" descr="14_Figure07-P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5048"/>
            <a:ext cx="4378476" cy="5410474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4691583"/>
              </p:ext>
            </p:extLst>
          </p:nvPr>
        </p:nvGraphicFramePr>
        <p:xfrm>
          <a:off x="4575930" y="1499810"/>
          <a:ext cx="3564165" cy="14874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9" name="Equation" r:id="rId4" imgW="1612900" imgH="673100" progId="Equation.3">
                  <p:embed/>
                </p:oleObj>
              </mc:Choice>
              <mc:Fallback>
                <p:oleObj name="Equation" r:id="rId4" imgW="1612900" imgH="673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75930" y="1499810"/>
                        <a:ext cx="3564165" cy="14874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5930" y="3181047"/>
            <a:ext cx="44873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pressure in the static case depends ONLY on the depth. The shape of the container does not matter.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4575930" y="4651828"/>
            <a:ext cx="4487334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Pascal’s Law:</a:t>
            </a:r>
          </a:p>
          <a:p>
            <a:r>
              <a:rPr lang="en-US" sz="2000" dirty="0" smtClean="0"/>
              <a:t>Pressure is transmitted undiminished to everywhere in the fluid.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69118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141" y="133550"/>
            <a:ext cx="7691719" cy="664735"/>
          </a:xfrm>
        </p:spPr>
        <p:txBody>
          <a:bodyPr/>
          <a:lstStyle/>
          <a:p>
            <a:r>
              <a:rPr lang="en-US" dirty="0" smtClean="0"/>
              <a:t>Hydraulic Lift</a:t>
            </a:r>
            <a:endParaRPr lang="en-US" dirty="0"/>
          </a:p>
        </p:txBody>
      </p:sp>
      <p:pic>
        <p:nvPicPr>
          <p:cNvPr id="3" name="Picture 2" descr="14_Figure08-I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9238"/>
            <a:ext cx="3938977" cy="4817775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6050028"/>
              </p:ext>
            </p:extLst>
          </p:nvPr>
        </p:nvGraphicFramePr>
        <p:xfrm>
          <a:off x="3960588" y="933756"/>
          <a:ext cx="4648200" cy="13280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29" name="Equation" r:id="rId4" imgW="2311400" imgH="660400" progId="Equation.3">
                  <p:embed/>
                </p:oleObj>
              </mc:Choice>
              <mc:Fallback>
                <p:oleObj name="Equation" r:id="rId4" imgW="2311400" imgH="660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60588" y="933756"/>
                        <a:ext cx="4648200" cy="13280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1953132"/>
              </p:ext>
            </p:extLst>
          </p:nvPr>
        </p:nvGraphicFramePr>
        <p:xfrm>
          <a:off x="3985913" y="2429258"/>
          <a:ext cx="4597400" cy="1327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30" name="Equation" r:id="rId6" imgW="2286000" imgH="660400" progId="Equation.3">
                  <p:embed/>
                </p:oleObj>
              </mc:Choice>
              <mc:Fallback>
                <p:oleObj name="Equation" r:id="rId6" imgW="2286000" imgH="660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985913" y="2429258"/>
                        <a:ext cx="4597400" cy="1327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659469"/>
              </p:ext>
            </p:extLst>
          </p:nvPr>
        </p:nvGraphicFramePr>
        <p:xfrm>
          <a:off x="3822094" y="4883531"/>
          <a:ext cx="5321905" cy="12511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31" name="Equation" r:id="rId8" imgW="2806700" imgH="660400" progId="Equation.3">
                  <p:embed/>
                </p:oleObj>
              </mc:Choice>
              <mc:Fallback>
                <p:oleObj name="Equation" r:id="rId8" imgW="2806700" imgH="660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822094" y="4883531"/>
                        <a:ext cx="5321905" cy="12511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1965644"/>
              </p:ext>
            </p:extLst>
          </p:nvPr>
        </p:nvGraphicFramePr>
        <p:xfrm>
          <a:off x="3978270" y="3779838"/>
          <a:ext cx="4876800" cy="868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32" name="Equation" r:id="rId10" imgW="2425700" imgH="431800" progId="Equation.3">
                  <p:embed/>
                </p:oleObj>
              </mc:Choice>
              <mc:Fallback>
                <p:oleObj name="Equation" r:id="rId10" imgW="24257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978270" y="3779838"/>
                        <a:ext cx="4876800" cy="868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37743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239" y="133550"/>
            <a:ext cx="8877904" cy="701021"/>
          </a:xfrm>
        </p:spPr>
        <p:txBody>
          <a:bodyPr/>
          <a:lstStyle/>
          <a:p>
            <a:r>
              <a:rPr lang="en-US" sz="4800" dirty="0" smtClean="0"/>
              <a:t>Buoyancy: Archimedes’ Principle</a:t>
            </a:r>
            <a:endParaRPr lang="en-US" sz="4800" dirty="0"/>
          </a:p>
        </p:txBody>
      </p:sp>
      <p:pic>
        <p:nvPicPr>
          <p:cNvPr id="4" name="Picture 3" descr="Archimedes 03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047" y="2220685"/>
            <a:ext cx="5346096" cy="42768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6096" y="1016000"/>
            <a:ext cx="8587619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A fluid exerts an upward force on the body equal to the weight of the fluid displaced.</a:t>
            </a:r>
            <a:endParaRPr lang="en-US" sz="2800" dirty="0"/>
          </a:p>
        </p:txBody>
      </p:sp>
      <p:pic>
        <p:nvPicPr>
          <p:cNvPr id="6" name="Picture 5" descr="Archimedes 07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2939143"/>
            <a:ext cx="3175000" cy="254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492931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141" y="48380"/>
            <a:ext cx="7691719" cy="737307"/>
          </a:xfrm>
        </p:spPr>
        <p:txBody>
          <a:bodyPr/>
          <a:lstStyle/>
          <a:p>
            <a:r>
              <a:rPr lang="en-US" dirty="0"/>
              <a:t>Archimedes’ </a:t>
            </a:r>
            <a:r>
              <a:rPr lang="en-US" dirty="0" smtClean="0"/>
              <a:t>Principle</a:t>
            </a:r>
            <a:endParaRPr lang="en-US" dirty="0"/>
          </a:p>
        </p:txBody>
      </p:sp>
      <p:pic>
        <p:nvPicPr>
          <p:cNvPr id="3" name="Picture 2" descr="Archimedes 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29" y="1366762"/>
            <a:ext cx="6396264" cy="4142934"/>
          </a:xfrm>
          <a:prstGeom prst="rect">
            <a:avLst/>
          </a:prstGeom>
        </p:spPr>
      </p:pic>
      <p:pic>
        <p:nvPicPr>
          <p:cNvPr id="4" name="Picture 3" descr="Archimedes 06.jpe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568" y="1602305"/>
            <a:ext cx="2324100" cy="349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526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141" y="314979"/>
            <a:ext cx="7691719" cy="664735"/>
          </a:xfrm>
        </p:spPr>
        <p:txBody>
          <a:bodyPr/>
          <a:lstStyle/>
          <a:p>
            <a:r>
              <a:rPr lang="en-US" dirty="0"/>
              <a:t>Archimedes’ Principle</a:t>
            </a:r>
          </a:p>
        </p:txBody>
      </p:sp>
      <p:pic>
        <p:nvPicPr>
          <p:cNvPr id="3" name="Picture 2" descr="Archimedes 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403" y="1928271"/>
            <a:ext cx="4335148" cy="39016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 descr="Archimedes 0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70" y="1462460"/>
            <a:ext cx="2924628" cy="43674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570940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Dead Sea (very salty!)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10218">
            <a:off x="4942562" y="1924982"/>
            <a:ext cx="3289300" cy="2463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852" y="2366448"/>
            <a:ext cx="3289300" cy="2463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877318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714" y="157741"/>
            <a:ext cx="8805333" cy="725211"/>
          </a:xfrm>
        </p:spPr>
        <p:txBody>
          <a:bodyPr>
            <a:noAutofit/>
          </a:bodyPr>
          <a:lstStyle/>
          <a:p>
            <a:r>
              <a:rPr lang="en-US" sz="4400" dirty="0"/>
              <a:t>Archimedes’ </a:t>
            </a:r>
            <a:r>
              <a:rPr lang="en-US" sz="4400" dirty="0" smtClean="0"/>
              <a:t>Principle: Explanation</a:t>
            </a:r>
            <a:endParaRPr lang="en-US" sz="4400" dirty="0"/>
          </a:p>
        </p:txBody>
      </p:sp>
      <p:pic>
        <p:nvPicPr>
          <p:cNvPr id="3" name="Picture 2" descr="14_Figure12-I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3" y="1708717"/>
            <a:ext cx="8830287" cy="3867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398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141" y="72572"/>
            <a:ext cx="7691719" cy="640545"/>
          </a:xfrm>
        </p:spPr>
        <p:txBody>
          <a:bodyPr/>
          <a:lstStyle/>
          <a:p>
            <a:r>
              <a:rPr lang="en-US" dirty="0" smtClean="0"/>
              <a:t>Weight of Gold in Water</a:t>
            </a:r>
            <a:endParaRPr lang="en-US" dirty="0"/>
          </a:p>
        </p:txBody>
      </p:sp>
      <p:pic>
        <p:nvPicPr>
          <p:cNvPr id="3" name="Picture 2" descr="14_Figure14-I.jpg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545"/>
          <a:stretch/>
        </p:blipFill>
        <p:spPr>
          <a:xfrm>
            <a:off x="0" y="2850056"/>
            <a:ext cx="2455333" cy="3733623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4725376"/>
              </p:ext>
            </p:extLst>
          </p:nvPr>
        </p:nvGraphicFramePr>
        <p:xfrm>
          <a:off x="6630004" y="1152287"/>
          <a:ext cx="2344051" cy="411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92" name="Equation" r:id="rId4" imgW="1447800" imgH="254000" progId="Equation.3">
                  <p:embed/>
                </p:oleObj>
              </mc:Choice>
              <mc:Fallback>
                <p:oleObj name="Equation" r:id="rId4" imgW="14478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630004" y="1152287"/>
                        <a:ext cx="2344051" cy="411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0475" y="782955"/>
            <a:ext cx="9005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gold statue weighs </a:t>
            </a:r>
            <a:r>
              <a:rPr lang="en-US" i="1" dirty="0" smtClean="0">
                <a:latin typeface="Times New Roman"/>
                <a:cs typeface="Times New Roman"/>
              </a:rPr>
              <a:t>147N</a:t>
            </a:r>
            <a:r>
              <a:rPr lang="en-US" dirty="0" smtClean="0"/>
              <a:t>. Find the buoyant force and the weight of the statue in water.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3199219"/>
              </p:ext>
            </p:extLst>
          </p:nvPr>
        </p:nvGraphicFramePr>
        <p:xfrm>
          <a:off x="159355" y="1370691"/>
          <a:ext cx="3581412" cy="13870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93" name="Equation" r:id="rId6" imgW="2197100" imgH="850900" progId="Equation.3">
                  <p:embed/>
                </p:oleObj>
              </mc:Choice>
              <mc:Fallback>
                <p:oleObj name="Equation" r:id="rId6" imgW="2197100" imgH="850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9355" y="1370691"/>
                        <a:ext cx="3581412" cy="13870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3091889"/>
              </p:ext>
            </p:extLst>
          </p:nvPr>
        </p:nvGraphicFramePr>
        <p:xfrm>
          <a:off x="2766360" y="2566760"/>
          <a:ext cx="5651500" cy="147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94" name="Equation" r:id="rId8" imgW="3467100" imgH="901700" progId="Equation.3">
                  <p:embed/>
                </p:oleObj>
              </mc:Choice>
              <mc:Fallback>
                <p:oleObj name="Equation" r:id="rId8" imgW="3467100" imgH="901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766360" y="2566760"/>
                        <a:ext cx="5651500" cy="1470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6304660"/>
              </p:ext>
            </p:extLst>
          </p:nvPr>
        </p:nvGraphicFramePr>
        <p:xfrm>
          <a:off x="2766360" y="4215947"/>
          <a:ext cx="2960688" cy="66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95" name="Equation" r:id="rId10" imgW="1816100" imgH="406400" progId="Equation.3">
                  <p:embed/>
                </p:oleObj>
              </mc:Choice>
              <mc:Fallback>
                <p:oleObj name="Equation" r:id="rId10" imgW="1816100" imgH="406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766360" y="4215947"/>
                        <a:ext cx="2960688" cy="661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68683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72572"/>
            <a:ext cx="8974054" cy="640545"/>
          </a:xfrm>
        </p:spPr>
        <p:txBody>
          <a:bodyPr/>
          <a:lstStyle/>
          <a:p>
            <a:r>
              <a:rPr lang="en-US" sz="4400" dirty="0" smtClean="0"/>
              <a:t>Weight of Gold in Water (Method 2)</a:t>
            </a:r>
            <a:endParaRPr lang="en-US" sz="4400" dirty="0"/>
          </a:p>
        </p:txBody>
      </p:sp>
      <p:pic>
        <p:nvPicPr>
          <p:cNvPr id="3" name="Picture 2" descr="14_Figure14-I.jpg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545"/>
          <a:stretch/>
        </p:blipFill>
        <p:spPr>
          <a:xfrm>
            <a:off x="0" y="2850056"/>
            <a:ext cx="2455333" cy="3733623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4762051"/>
              </p:ext>
            </p:extLst>
          </p:nvPr>
        </p:nvGraphicFramePr>
        <p:xfrm>
          <a:off x="6630004" y="1152287"/>
          <a:ext cx="2344051" cy="411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6" name="Equation" r:id="rId4" imgW="1447800" imgH="254000" progId="Equation.3">
                  <p:embed/>
                </p:oleObj>
              </mc:Choice>
              <mc:Fallback>
                <p:oleObj name="Equation" r:id="rId4" imgW="14478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630004" y="1152287"/>
                        <a:ext cx="2344051" cy="411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0475" y="782955"/>
            <a:ext cx="9005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gold statue weighs </a:t>
            </a:r>
            <a:r>
              <a:rPr lang="en-US" i="1" dirty="0" smtClean="0">
                <a:latin typeface="Times New Roman"/>
                <a:cs typeface="Times New Roman"/>
              </a:rPr>
              <a:t>147N</a:t>
            </a:r>
            <a:r>
              <a:rPr lang="en-US" dirty="0" smtClean="0"/>
              <a:t>. Find the buoyant force and the weight of the statue in water.</a:t>
            </a:r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8855093"/>
              </p:ext>
            </p:extLst>
          </p:nvPr>
        </p:nvGraphicFramePr>
        <p:xfrm>
          <a:off x="3762829" y="2116666"/>
          <a:ext cx="3895725" cy="300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7" name="Equation" r:id="rId6" imgW="2057400" imgH="1587500" progId="Equation.3">
                  <p:embed/>
                </p:oleObj>
              </mc:Choice>
              <mc:Fallback>
                <p:oleObj name="Equation" r:id="rId6" imgW="2057400" imgH="158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762829" y="2116666"/>
                        <a:ext cx="3895725" cy="3006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31065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Density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291972757"/>
              </p:ext>
            </p:extLst>
          </p:nvPr>
        </p:nvGraphicFramePr>
        <p:xfrm>
          <a:off x="7107238" y="1211263"/>
          <a:ext cx="2036762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9" name="Equation" r:id="rId3" imgW="965200" imgH="228600" progId="Equation.3">
                  <p:embed/>
                </p:oleObj>
              </mc:Choice>
              <mc:Fallback>
                <p:oleObj name="Equation" r:id="rId3" imgW="9652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107238" y="1211263"/>
                        <a:ext cx="2036762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0838057"/>
              </p:ext>
            </p:extLst>
          </p:nvPr>
        </p:nvGraphicFramePr>
        <p:xfrm>
          <a:off x="3960755" y="1034645"/>
          <a:ext cx="935126" cy="8526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" name="Equation" r:id="rId5" imgW="431800" imgH="393700" progId="Equation.3">
                  <p:embed/>
                </p:oleObj>
              </mc:Choice>
              <mc:Fallback>
                <p:oleObj name="Equation" r:id="rId5" imgW="4318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960755" y="1034645"/>
                        <a:ext cx="935126" cy="8526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 descr="14_Table01-T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779" y="2225928"/>
            <a:ext cx="7496538" cy="4320402"/>
          </a:xfrm>
          <a:prstGeom prst="rect">
            <a:avLst/>
          </a:prstGeom>
        </p:spPr>
      </p:pic>
      <p:sp>
        <p:nvSpPr>
          <p:cNvPr id="3" name="Frame 2"/>
          <p:cNvSpPr/>
          <p:nvPr/>
        </p:nvSpPr>
        <p:spPr>
          <a:xfrm>
            <a:off x="726141" y="4124476"/>
            <a:ext cx="3555573" cy="435429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084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141" y="60980"/>
            <a:ext cx="7691719" cy="688926"/>
          </a:xfrm>
        </p:spPr>
        <p:txBody>
          <a:bodyPr/>
          <a:lstStyle/>
          <a:p>
            <a:r>
              <a:rPr lang="en-US" dirty="0" smtClean="0"/>
              <a:t>Finding Density</a:t>
            </a:r>
            <a:endParaRPr lang="en-US" dirty="0"/>
          </a:p>
        </p:txBody>
      </p:sp>
      <p:pic>
        <p:nvPicPr>
          <p:cNvPr id="3" name="Picture 2" descr="Archimedes 03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34" y="2910454"/>
            <a:ext cx="4740909" cy="3792727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5062945"/>
              </p:ext>
            </p:extLst>
          </p:nvPr>
        </p:nvGraphicFramePr>
        <p:xfrm>
          <a:off x="262034" y="749908"/>
          <a:ext cx="6316869" cy="17205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24" name="Equation" r:id="rId4" imgW="3263900" imgH="889000" progId="Equation.3">
                  <p:embed/>
                </p:oleObj>
              </mc:Choice>
              <mc:Fallback>
                <p:oleObj name="Equation" r:id="rId4" imgW="3263900" imgH="889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2034" y="749908"/>
                        <a:ext cx="6316869" cy="17205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935291"/>
              </p:ext>
            </p:extLst>
          </p:nvPr>
        </p:nvGraphicFramePr>
        <p:xfrm>
          <a:off x="5002943" y="2559699"/>
          <a:ext cx="3883025" cy="290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25" name="Equation" r:id="rId6" imgW="2006600" imgH="1498600" progId="Equation.3">
                  <p:embed/>
                </p:oleObj>
              </mc:Choice>
              <mc:Fallback>
                <p:oleObj name="Equation" r:id="rId6" imgW="2006600" imgH="149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002943" y="2559699"/>
                        <a:ext cx="3883025" cy="2900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1242911"/>
              </p:ext>
            </p:extLst>
          </p:nvPr>
        </p:nvGraphicFramePr>
        <p:xfrm>
          <a:off x="5075968" y="5520536"/>
          <a:ext cx="38100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26" name="Equation" r:id="rId8" imgW="1968500" imgH="393700" progId="Equation.3">
                  <p:embed/>
                </p:oleObj>
              </mc:Choice>
              <mc:Fallback>
                <p:oleObj name="Equation" r:id="rId8" imgW="19685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075968" y="5520536"/>
                        <a:ext cx="3810000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75787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025" y="60980"/>
            <a:ext cx="8648524" cy="688926"/>
          </a:xfrm>
        </p:spPr>
        <p:txBody>
          <a:bodyPr/>
          <a:lstStyle/>
          <a:p>
            <a:r>
              <a:rPr lang="en-US" sz="4000" dirty="0" smtClean="0"/>
              <a:t>Finding Density (Alternative Method)</a:t>
            </a:r>
            <a:endParaRPr lang="en-US" sz="4000" dirty="0"/>
          </a:p>
        </p:txBody>
      </p:sp>
      <p:pic>
        <p:nvPicPr>
          <p:cNvPr id="3" name="Picture 2" descr="Archimedes 03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491" y="792579"/>
            <a:ext cx="4291509" cy="3433207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7445906"/>
              </p:ext>
            </p:extLst>
          </p:nvPr>
        </p:nvGraphicFramePr>
        <p:xfrm>
          <a:off x="217488" y="889253"/>
          <a:ext cx="5873750" cy="4624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0" name="Equation" r:id="rId4" imgW="3035300" imgH="2387600" progId="Equation.3">
                  <p:embed/>
                </p:oleObj>
              </mc:Choice>
              <mc:Fallback>
                <p:oleObj name="Equation" r:id="rId4" imgW="3035300" imgH="2387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7488" y="889253"/>
                        <a:ext cx="5873750" cy="4624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58377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763" y="60980"/>
            <a:ext cx="8744856" cy="773592"/>
          </a:xfrm>
        </p:spPr>
        <p:txBody>
          <a:bodyPr/>
          <a:lstStyle/>
          <a:p>
            <a:r>
              <a:rPr lang="en-US" dirty="0" smtClean="0"/>
              <a:t>Incompressible Fluid Flow</a:t>
            </a:r>
            <a:endParaRPr lang="en-US" dirty="0"/>
          </a:p>
        </p:txBody>
      </p:sp>
      <p:pic>
        <p:nvPicPr>
          <p:cNvPr id="3" name="Picture 2" descr="14_Figure22-I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0" y="834572"/>
            <a:ext cx="4073232" cy="5325775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8257369"/>
              </p:ext>
            </p:extLst>
          </p:nvPr>
        </p:nvGraphicFramePr>
        <p:xfrm>
          <a:off x="4121150" y="960438"/>
          <a:ext cx="4291013" cy="195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3" name="Equation" r:id="rId4" imgW="1955800" imgH="889000" progId="Equation.3">
                  <p:embed/>
                </p:oleObj>
              </mc:Choice>
              <mc:Fallback>
                <p:oleObj name="Equation" r:id="rId4" imgW="1955800" imgH="889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21150" y="960438"/>
                        <a:ext cx="4291013" cy="1951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056000"/>
              </p:ext>
            </p:extLst>
          </p:nvPr>
        </p:nvGraphicFramePr>
        <p:xfrm>
          <a:off x="4121612" y="3463169"/>
          <a:ext cx="2535237" cy="1338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4" name="Equation" r:id="rId6" imgW="1155700" imgH="609600" progId="Equation.3">
                  <p:embed/>
                </p:oleObj>
              </mc:Choice>
              <mc:Fallback>
                <p:oleObj name="Equation" r:id="rId6" imgW="1155700" imgH="609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121612" y="3463169"/>
                        <a:ext cx="2535237" cy="1338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63719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141" y="121455"/>
            <a:ext cx="7691719" cy="737307"/>
          </a:xfrm>
        </p:spPr>
        <p:txBody>
          <a:bodyPr/>
          <a:lstStyle/>
          <a:p>
            <a:r>
              <a:rPr lang="en-US" dirty="0" smtClean="0"/>
              <a:t>Bernoulli’s Equation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2201334" y="858762"/>
            <a:ext cx="4535714" cy="1161143"/>
            <a:chOff x="2201334" y="1584476"/>
            <a:chExt cx="4535714" cy="1161143"/>
          </a:xfrm>
        </p:grpSpPr>
        <p:sp>
          <p:nvSpPr>
            <p:cNvPr id="6" name="Rounded Rectangle 5"/>
            <p:cNvSpPr/>
            <p:nvPr/>
          </p:nvSpPr>
          <p:spPr>
            <a:xfrm>
              <a:off x="2201334" y="1584476"/>
              <a:ext cx="4535714" cy="1161143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01248372"/>
                </p:ext>
              </p:extLst>
            </p:nvPr>
          </p:nvGraphicFramePr>
          <p:xfrm>
            <a:off x="2471525" y="1669144"/>
            <a:ext cx="3924135" cy="9286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67" name="Equation" r:id="rId3" imgW="1663700" imgH="393700" progId="Equation.3">
                    <p:embed/>
                  </p:oleObj>
                </mc:Choice>
                <mc:Fallback>
                  <p:oleObj name="Equation" r:id="rId3" imgW="1663700" imgH="3937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2471525" y="1669144"/>
                          <a:ext cx="3924135" cy="92861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0783540"/>
              </p:ext>
            </p:extLst>
          </p:nvPr>
        </p:nvGraphicFramePr>
        <p:xfrm>
          <a:off x="571801" y="2423739"/>
          <a:ext cx="5392738" cy="92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68" name="Equation" r:id="rId5" imgW="2286000" imgH="393700" progId="Equation.3">
                  <p:embed/>
                </p:oleObj>
              </mc:Choice>
              <mc:Fallback>
                <p:oleObj name="Equation" r:id="rId5" imgW="22860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71801" y="2423739"/>
                        <a:ext cx="5392738" cy="928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83809" y="2058834"/>
            <a:ext cx="3099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Usually used this way:</a:t>
            </a:r>
            <a:endParaRPr lang="en-US" sz="24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4160801"/>
              </p:ext>
            </p:extLst>
          </p:nvPr>
        </p:nvGraphicFramePr>
        <p:xfrm>
          <a:off x="483809" y="3352427"/>
          <a:ext cx="3693884" cy="9234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69" name="Equation" r:id="rId7" imgW="1727200" imgH="431800" progId="Equation.3">
                  <p:embed/>
                </p:oleObj>
              </mc:Choice>
              <mc:Fallback>
                <p:oleObj name="Equation" r:id="rId7" imgW="17272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83809" y="3352427"/>
                        <a:ext cx="3693884" cy="9234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 descr="14_Figure26-I.jpg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669" y="3431011"/>
            <a:ext cx="4704757" cy="3342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082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141" y="60984"/>
            <a:ext cx="7691719" cy="749402"/>
          </a:xfrm>
        </p:spPr>
        <p:txBody>
          <a:bodyPr/>
          <a:lstStyle/>
          <a:p>
            <a:r>
              <a:rPr lang="en-US" dirty="0" smtClean="0"/>
              <a:t>Derivation</a:t>
            </a:r>
            <a:endParaRPr lang="en-US" dirty="0"/>
          </a:p>
        </p:txBody>
      </p:sp>
      <p:pic>
        <p:nvPicPr>
          <p:cNvPr id="3" name="Picture 2" descr="14_Figure23-I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3904"/>
            <a:ext cx="3173387" cy="5600095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5494542"/>
              </p:ext>
            </p:extLst>
          </p:nvPr>
        </p:nvGraphicFramePr>
        <p:xfrm>
          <a:off x="3184828" y="1140354"/>
          <a:ext cx="5860065" cy="21253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42" name="Equation" r:id="rId4" imgW="3568700" imgH="1295400" progId="Equation.3">
                  <p:embed/>
                </p:oleObj>
              </mc:Choice>
              <mc:Fallback>
                <p:oleObj name="Equation" r:id="rId4" imgW="3568700" imgH="1295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184828" y="1140354"/>
                        <a:ext cx="5860065" cy="21253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4553736"/>
              </p:ext>
            </p:extLst>
          </p:nvPr>
        </p:nvGraphicFramePr>
        <p:xfrm>
          <a:off x="3173387" y="3417888"/>
          <a:ext cx="4857750" cy="233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43" name="Equation" r:id="rId6" imgW="2959100" imgH="1422400" progId="Equation.3">
                  <p:embed/>
                </p:oleObj>
              </mc:Choice>
              <mc:Fallback>
                <p:oleObj name="Equation" r:id="rId6" imgW="2959100" imgH="142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173387" y="3417888"/>
                        <a:ext cx="4857750" cy="2333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73887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141" y="59351"/>
            <a:ext cx="7691719" cy="658376"/>
          </a:xfrm>
        </p:spPr>
        <p:txBody>
          <a:bodyPr/>
          <a:lstStyle/>
          <a:p>
            <a:r>
              <a:rPr lang="en-US" dirty="0" smtClean="0"/>
              <a:t>A Leaky </a:t>
            </a:r>
            <a:r>
              <a:rPr lang="en-US" dirty="0"/>
              <a:t>T</a:t>
            </a:r>
            <a:r>
              <a:rPr lang="en-US" dirty="0" smtClean="0"/>
              <a:t>ank</a:t>
            </a:r>
            <a:endParaRPr lang="en-US" dirty="0"/>
          </a:p>
        </p:txBody>
      </p:sp>
      <p:pic>
        <p:nvPicPr>
          <p:cNvPr id="3" name="Picture 2" descr="1518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60" y="3383003"/>
            <a:ext cx="3836003" cy="3373727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4115763"/>
              </p:ext>
            </p:extLst>
          </p:nvPr>
        </p:nvGraphicFramePr>
        <p:xfrm>
          <a:off x="249260" y="730786"/>
          <a:ext cx="1077913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73" name="Equation" r:id="rId4" imgW="508000" imgH="203200" progId="Equation.3">
                  <p:embed/>
                </p:oleObj>
              </mc:Choice>
              <mc:Fallback>
                <p:oleObj name="Equation" r:id="rId4" imgW="5080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9260" y="730786"/>
                        <a:ext cx="1077913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5864842"/>
              </p:ext>
            </p:extLst>
          </p:nvPr>
        </p:nvGraphicFramePr>
        <p:xfrm>
          <a:off x="3276740" y="1162586"/>
          <a:ext cx="5551045" cy="257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74" name="Equation" r:id="rId6" imgW="3238500" imgH="1498600" progId="Equation.3">
                  <p:embed/>
                </p:oleObj>
              </mc:Choice>
              <mc:Fallback>
                <p:oleObj name="Equation" r:id="rId6" imgW="3238500" imgH="149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276740" y="1162586"/>
                        <a:ext cx="5551045" cy="25722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38793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141" y="72572"/>
            <a:ext cx="7691719" cy="616857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3" name="Picture 2" descr="14_Figure24-I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0992"/>
            <a:ext cx="3930952" cy="4182688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3537505"/>
              </p:ext>
            </p:extLst>
          </p:nvPr>
        </p:nvGraphicFramePr>
        <p:xfrm>
          <a:off x="284163" y="809625"/>
          <a:ext cx="7292975" cy="134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50" name="Equation" r:id="rId4" imgW="3441700" imgH="635000" progId="Equation.3">
                  <p:embed/>
                </p:oleObj>
              </mc:Choice>
              <mc:Fallback>
                <p:oleObj name="Equation" r:id="rId4" imgW="3441700" imgH="635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4163" y="809625"/>
                        <a:ext cx="7292975" cy="1346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6763707"/>
              </p:ext>
            </p:extLst>
          </p:nvPr>
        </p:nvGraphicFramePr>
        <p:xfrm>
          <a:off x="3930952" y="2263643"/>
          <a:ext cx="3298093" cy="12881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51" name="Equation" r:id="rId6" imgW="2146300" imgH="838200" progId="Equation.3">
                  <p:embed/>
                </p:oleObj>
              </mc:Choice>
              <mc:Fallback>
                <p:oleObj name="Equation" r:id="rId6" imgW="2146300" imgH="838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930952" y="2263643"/>
                        <a:ext cx="3298093" cy="12881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85705"/>
              </p:ext>
            </p:extLst>
          </p:nvPr>
        </p:nvGraphicFramePr>
        <p:xfrm>
          <a:off x="3930952" y="1503445"/>
          <a:ext cx="3686175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52" name="Equation" r:id="rId8" imgW="2400300" imgH="393700" progId="Equation.3">
                  <p:embed/>
                </p:oleObj>
              </mc:Choice>
              <mc:Fallback>
                <p:oleObj name="Equation" r:id="rId8" imgW="24003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930952" y="1503445"/>
                        <a:ext cx="3686175" cy="603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9702792"/>
              </p:ext>
            </p:extLst>
          </p:nvPr>
        </p:nvGraphicFramePr>
        <p:xfrm>
          <a:off x="3896858" y="3551799"/>
          <a:ext cx="3513137" cy="2554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53" name="Equation" r:id="rId10" imgW="2286000" imgH="1663700" progId="Equation.3">
                  <p:embed/>
                </p:oleObj>
              </mc:Choice>
              <mc:Fallback>
                <p:oleObj name="Equation" r:id="rId10" imgW="2286000" imgH="166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896858" y="3551799"/>
                        <a:ext cx="3513137" cy="2554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83264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141" y="85169"/>
            <a:ext cx="7691719" cy="725211"/>
          </a:xfrm>
        </p:spPr>
        <p:txBody>
          <a:bodyPr/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  <p:pic>
        <p:nvPicPr>
          <p:cNvPr id="3" name="Picture 2" descr="14_Figure27a-I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571" y="1034644"/>
            <a:ext cx="4680402" cy="540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884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Bunsen Burner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2903"/>
          <a:stretch/>
        </p:blipFill>
        <p:spPr>
          <a:xfrm>
            <a:off x="1257300" y="1586789"/>
            <a:ext cx="5080862" cy="5118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282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713" y="12330"/>
            <a:ext cx="8690646" cy="752068"/>
          </a:xfrm>
        </p:spPr>
        <p:txBody>
          <a:bodyPr/>
          <a:lstStyle/>
          <a:p>
            <a:r>
              <a:rPr lang="en-US" dirty="0" smtClean="0"/>
              <a:t>Air Multiplier &amp; </a:t>
            </a:r>
            <a:r>
              <a:rPr lang="en-US" dirty="0" err="1" smtClean="0"/>
              <a:t>Eductor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1712" y="670248"/>
            <a:ext cx="4222928" cy="25191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0572" t="15513" r="34568"/>
          <a:stretch/>
        </p:blipFill>
        <p:spPr>
          <a:xfrm>
            <a:off x="332901" y="3375206"/>
            <a:ext cx="2153501" cy="26992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2659" y="1013790"/>
            <a:ext cx="3652648" cy="27154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2659" y="4308666"/>
            <a:ext cx="3327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550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141" y="133551"/>
            <a:ext cx="7691719" cy="713116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9619" y="1094192"/>
            <a:ext cx="72615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Find the density of an </a:t>
            </a:r>
            <a:r>
              <a:rPr lang="en-US" sz="2400" i="1" dirty="0" smtClean="0">
                <a:latin typeface="Times New Roman Italic"/>
                <a:cs typeface="Times New Roman Italic"/>
              </a:rPr>
              <a:t>4g</a:t>
            </a:r>
            <a:r>
              <a:rPr lang="en-US" sz="2400" dirty="0" smtClean="0"/>
              <a:t> mass with a volume of </a:t>
            </a:r>
            <a:r>
              <a:rPr lang="en-US" sz="2400" i="1" dirty="0" smtClean="0">
                <a:latin typeface="Times New Roman Italic"/>
                <a:cs typeface="Times New Roman Italic"/>
              </a:rPr>
              <a:t>2cm</a:t>
            </a:r>
            <a:r>
              <a:rPr lang="en-US" sz="2400" i="1" baseline="30000" dirty="0" smtClean="0">
                <a:latin typeface="Times New Roman Italic"/>
                <a:cs typeface="Times New Roman Italic"/>
              </a:rPr>
              <a:t>3</a:t>
            </a:r>
            <a:r>
              <a:rPr lang="en-US" sz="2400" dirty="0" smtClean="0"/>
              <a:t>.  </a:t>
            </a:r>
            <a:endParaRPr lang="en-US" sz="24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7178366"/>
              </p:ext>
            </p:extLst>
          </p:nvPr>
        </p:nvGraphicFramePr>
        <p:xfrm>
          <a:off x="579060" y="2068286"/>
          <a:ext cx="7155006" cy="2128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8" name="Equation" r:id="rId3" imgW="3073400" imgH="914400" progId="Equation.3">
                  <p:embed/>
                </p:oleObj>
              </mc:Choice>
              <mc:Fallback>
                <p:oleObj name="Equation" r:id="rId3" imgW="3073400" imgH="914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79060" y="2068286"/>
                        <a:ext cx="7155006" cy="2128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50382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Curve Ball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3451" y="1730734"/>
            <a:ext cx="8034409" cy="466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799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Viscosity</a:t>
            </a:r>
            <a:endParaRPr lang="en-US" dirty="0"/>
          </a:p>
        </p:txBody>
      </p:sp>
      <p:pic>
        <p:nvPicPr>
          <p:cNvPr id="3" name="Picture 2" descr="14_Figure29-I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047" y="1570628"/>
            <a:ext cx="5031619" cy="5013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212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43" y="48380"/>
            <a:ext cx="8890000" cy="725211"/>
          </a:xfrm>
        </p:spPr>
        <p:txBody>
          <a:bodyPr/>
          <a:lstStyle/>
          <a:p>
            <a:r>
              <a:rPr lang="en-US" dirty="0" smtClean="0"/>
              <a:t>Turbulence </a:t>
            </a:r>
            <a:r>
              <a:rPr lang="en-US" dirty="0" err="1" smtClean="0"/>
              <a:t>vs</a:t>
            </a:r>
            <a:r>
              <a:rPr lang="en-US" dirty="0" smtClean="0"/>
              <a:t> Laminar Flow</a:t>
            </a:r>
            <a:endParaRPr lang="en-US" dirty="0"/>
          </a:p>
        </p:txBody>
      </p:sp>
      <p:pic>
        <p:nvPicPr>
          <p:cNvPr id="3" name="Picture 2" descr="Magnus Forc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142" y="1075560"/>
            <a:ext cx="5648476" cy="44882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08783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9284" y="97268"/>
            <a:ext cx="6059288" cy="761497"/>
          </a:xfrm>
        </p:spPr>
        <p:txBody>
          <a:bodyPr/>
          <a:lstStyle/>
          <a:p>
            <a:r>
              <a:rPr lang="en-US" dirty="0" smtClean="0"/>
              <a:t>Pressure</a:t>
            </a:r>
            <a:endParaRPr lang="en-US" dirty="0"/>
          </a:p>
        </p:txBody>
      </p:sp>
      <p:pic>
        <p:nvPicPr>
          <p:cNvPr id="3" name="Picture 2" descr="14_Figure03-I.jpg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11"/>
          <a:stretch/>
        </p:blipFill>
        <p:spPr>
          <a:xfrm>
            <a:off x="-495905" y="1964934"/>
            <a:ext cx="4414762" cy="2834607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0213511"/>
              </p:ext>
            </p:extLst>
          </p:nvPr>
        </p:nvGraphicFramePr>
        <p:xfrm>
          <a:off x="3292475" y="1234950"/>
          <a:ext cx="5658003" cy="1192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6" name="Equation" r:id="rId4" imgW="2959100" imgH="622300" progId="Equation.3">
                  <p:embed/>
                </p:oleObj>
              </mc:Choice>
              <mc:Fallback>
                <p:oleObj name="Equation" r:id="rId4" imgW="2959100" imgH="622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92475" y="1234950"/>
                        <a:ext cx="5658003" cy="1192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144762" y="2920573"/>
            <a:ext cx="39500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For force uniform over the surface:</a:t>
            </a:r>
            <a:endParaRPr lang="en-US" sz="20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0147158"/>
              </p:ext>
            </p:extLst>
          </p:nvPr>
        </p:nvGraphicFramePr>
        <p:xfrm>
          <a:off x="3292475" y="3674231"/>
          <a:ext cx="3228975" cy="75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7" name="Equation" r:id="rId6" imgW="1689100" imgH="393700" progId="Equation.3">
                  <p:embed/>
                </p:oleObj>
              </mc:Choice>
              <mc:Fallback>
                <p:oleObj name="Equation" r:id="rId6" imgW="16891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292475" y="3674231"/>
                        <a:ext cx="3228975" cy="754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34642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Force  and Pressure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2379041"/>
              </p:ext>
            </p:extLst>
          </p:nvPr>
        </p:nvGraphicFramePr>
        <p:xfrm>
          <a:off x="331788" y="1457325"/>
          <a:ext cx="8428037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3" name="Equation" r:id="rId3" imgW="4178300" imgH="228600" progId="Equation.3">
                  <p:embed/>
                </p:oleObj>
              </mc:Choice>
              <mc:Fallback>
                <p:oleObj name="Equation" r:id="rId3" imgW="41783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1788" y="1457325"/>
                        <a:ext cx="8428037" cy="461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5033941"/>
              </p:ext>
            </p:extLst>
          </p:nvPr>
        </p:nvGraphicFramePr>
        <p:xfrm>
          <a:off x="486355" y="2270108"/>
          <a:ext cx="7348537" cy="1463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4" name="Equation" r:id="rId5" imgW="3644900" imgH="723900" progId="Equation.3">
                  <p:embed/>
                </p:oleObj>
              </mc:Choice>
              <mc:Fallback>
                <p:oleObj name="Equation" r:id="rId5" imgW="3644900" imgH="723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6355" y="2270108"/>
                        <a:ext cx="7348537" cy="1463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01020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619" y="109359"/>
            <a:ext cx="8527143" cy="676831"/>
          </a:xfrm>
        </p:spPr>
        <p:txBody>
          <a:bodyPr/>
          <a:lstStyle/>
          <a:p>
            <a:r>
              <a:rPr lang="en-US" sz="4800" dirty="0" smtClean="0"/>
              <a:t>More on the Units of Pressure 1</a:t>
            </a:r>
            <a:endParaRPr lang="en-US" sz="48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3430618"/>
              </p:ext>
            </p:extLst>
          </p:nvPr>
        </p:nvGraphicFramePr>
        <p:xfrm>
          <a:off x="350234" y="786190"/>
          <a:ext cx="5786437" cy="537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0" name="Equation" r:id="rId3" imgW="2870200" imgH="2667000" progId="Equation.3">
                  <p:embed/>
                </p:oleObj>
              </mc:Choice>
              <mc:Fallback>
                <p:oleObj name="Equation" r:id="rId3" imgW="2870200" imgH="2667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0234" y="786190"/>
                        <a:ext cx="5786437" cy="5375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51411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857" y="145646"/>
            <a:ext cx="8648095" cy="747739"/>
          </a:xfrm>
        </p:spPr>
        <p:txBody>
          <a:bodyPr/>
          <a:lstStyle/>
          <a:p>
            <a:r>
              <a:rPr lang="en-US" sz="4800" dirty="0" smtClean="0"/>
              <a:t>More on the Units of Pressure 2</a:t>
            </a:r>
            <a:endParaRPr lang="en-US" sz="48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1807495"/>
              </p:ext>
            </p:extLst>
          </p:nvPr>
        </p:nvGraphicFramePr>
        <p:xfrm>
          <a:off x="205619" y="3627994"/>
          <a:ext cx="5915025" cy="276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7" name="Equation" r:id="rId3" imgW="2933700" imgH="1371600" progId="Equation.3">
                  <p:embed/>
                </p:oleObj>
              </mc:Choice>
              <mc:Fallback>
                <p:oleObj name="Equation" r:id="rId3" imgW="2933700" imgH="1371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5619" y="3627994"/>
                        <a:ext cx="5915025" cy="2762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 descr="14_Figure09-I.jpg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94" t="573"/>
          <a:stretch/>
        </p:blipFill>
        <p:spPr>
          <a:xfrm>
            <a:off x="5395954" y="1366762"/>
            <a:ext cx="3748046" cy="5079999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4312528"/>
              </p:ext>
            </p:extLst>
          </p:nvPr>
        </p:nvGraphicFramePr>
        <p:xfrm>
          <a:off x="231775" y="1062038"/>
          <a:ext cx="5735638" cy="2147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8" name="Equation" r:id="rId6" imgW="2844800" imgH="1066800" progId="Equation.3">
                  <p:embed/>
                </p:oleObj>
              </mc:Choice>
              <mc:Fallback>
                <p:oleObj name="Equation" r:id="rId6" imgW="2844800" imgH="1066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31775" y="1062038"/>
                        <a:ext cx="5735638" cy="2147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28215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857" y="145646"/>
            <a:ext cx="8648095" cy="747739"/>
          </a:xfrm>
        </p:spPr>
        <p:txBody>
          <a:bodyPr/>
          <a:lstStyle/>
          <a:p>
            <a:r>
              <a:rPr lang="en-US" sz="4800" dirty="0" smtClean="0"/>
              <a:t>Convert </a:t>
            </a:r>
            <a:r>
              <a:rPr lang="en-US" sz="4800" dirty="0" err="1" smtClean="0"/>
              <a:t>atm</a:t>
            </a:r>
            <a:r>
              <a:rPr lang="en-US" sz="4800" dirty="0" smtClean="0"/>
              <a:t> to mmHg</a:t>
            </a:r>
            <a:endParaRPr lang="en-US" sz="48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7070852"/>
              </p:ext>
            </p:extLst>
          </p:nvPr>
        </p:nvGraphicFramePr>
        <p:xfrm>
          <a:off x="288925" y="2405063"/>
          <a:ext cx="5684838" cy="327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9" name="Equation" r:id="rId3" imgW="2819400" imgH="1625600" progId="Equation.3">
                  <p:embed/>
                </p:oleObj>
              </mc:Choice>
              <mc:Fallback>
                <p:oleObj name="Equation" r:id="rId3" imgW="2819400" imgH="1625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8925" y="2405063"/>
                        <a:ext cx="5684838" cy="3273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 descr="14_Figure09-I.jpg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94" t="573"/>
          <a:stretch/>
        </p:blipFill>
        <p:spPr>
          <a:xfrm>
            <a:off x="5395954" y="1366762"/>
            <a:ext cx="3748046" cy="5079999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4181525"/>
              </p:ext>
            </p:extLst>
          </p:nvPr>
        </p:nvGraphicFramePr>
        <p:xfrm>
          <a:off x="288737" y="1057563"/>
          <a:ext cx="3175000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40" name="Equation" r:id="rId6" imgW="1574800" imgH="457200" progId="Equation.3">
                  <p:embed/>
                </p:oleObj>
              </mc:Choice>
              <mc:Fallback>
                <p:oleObj name="Equation" r:id="rId6" imgW="15748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88737" y="1057563"/>
                        <a:ext cx="3175000" cy="920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76258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141" y="109360"/>
            <a:ext cx="7691719" cy="773592"/>
          </a:xfrm>
        </p:spPr>
        <p:txBody>
          <a:bodyPr/>
          <a:lstStyle/>
          <a:p>
            <a:r>
              <a:rPr lang="en-US" dirty="0" smtClean="0"/>
              <a:t>Pressure from Weight</a:t>
            </a:r>
            <a:endParaRPr lang="en-US" dirty="0"/>
          </a:p>
        </p:txBody>
      </p:sp>
      <p:pic>
        <p:nvPicPr>
          <p:cNvPr id="3" name="Picture 2" descr="14_Figure06-I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88" y="1022551"/>
            <a:ext cx="4804131" cy="49508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55318" y="1130478"/>
            <a:ext cx="39886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</a:t>
            </a:r>
            <a:r>
              <a:rPr lang="en-US" sz="2400" dirty="0" smtClean="0">
                <a:solidFill>
                  <a:srgbClr val="FF0000"/>
                </a:solidFill>
              </a:rPr>
              <a:t>deeper</a:t>
            </a:r>
            <a:r>
              <a:rPr lang="en-US" sz="2400" dirty="0" smtClean="0"/>
              <a:t> you go, the more fluid you have above your head, the heavier it is, the </a:t>
            </a:r>
            <a:r>
              <a:rPr lang="en-US" sz="2400" dirty="0" smtClean="0">
                <a:solidFill>
                  <a:srgbClr val="FF0000"/>
                </a:solidFill>
              </a:rPr>
              <a:t>higher the pressure </a:t>
            </a:r>
            <a:r>
              <a:rPr lang="en-US" sz="2400" dirty="0" smtClean="0"/>
              <a:t>on you.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57245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Venture">
  <a:themeElements>
    <a:clrScheme name="Venture">
      <a:dk1>
        <a:sysClr val="windowText" lastClr="000000"/>
      </a:dk1>
      <a:lt1>
        <a:sysClr val="window" lastClr="FFFFFF"/>
      </a:lt1>
      <a:dk2>
        <a:srgbClr val="738450"/>
      </a:dk2>
      <a:lt2>
        <a:srgbClr val="E8E9D1"/>
      </a:lt2>
      <a:accent1>
        <a:srgbClr val="9EB060"/>
      </a:accent1>
      <a:accent2>
        <a:srgbClr val="D09A08"/>
      </a:accent2>
      <a:accent3>
        <a:srgbClr val="F2EC86"/>
      </a:accent3>
      <a:accent4>
        <a:srgbClr val="824F1C"/>
      </a:accent4>
      <a:accent5>
        <a:srgbClr val="511818"/>
      </a:accent5>
      <a:accent6>
        <a:srgbClr val="553876"/>
      </a:accent6>
      <a:hlink>
        <a:srgbClr val="929547"/>
      </a:hlink>
      <a:folHlink>
        <a:srgbClr val="56633C"/>
      </a:folHlink>
    </a:clrScheme>
    <a:fontScheme name="Venture">
      <a:maj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Ventur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</a:fillStyleLst>
      <a:lnStyleLst>
        <a:ln w="190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76200" dist="25400" dir="13500000">
              <a:srgbClr val="4B4B4B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3">
            <a:duotone>
              <a:schemeClr val="phClr">
                <a:shade val="10000"/>
                <a:alpha val="30000"/>
                <a:satMod val="60000"/>
              </a:schemeClr>
              <a:schemeClr val="phClr">
                <a:tint val="20000"/>
                <a:alpha val="5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Venture.thmx</Template>
  <TotalTime>2440</TotalTime>
  <Words>257</Words>
  <Application>Microsoft Macintosh PowerPoint</Application>
  <PresentationFormat>On-screen Show (4:3)</PresentationFormat>
  <Paragraphs>44</Paragraphs>
  <Slides>32</Slides>
  <Notes>0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Venture</vt:lpstr>
      <vt:lpstr>Equation</vt:lpstr>
      <vt:lpstr>Microsoft Equation</vt:lpstr>
      <vt:lpstr>Chapter 12</vt:lpstr>
      <vt:lpstr>Density</vt:lpstr>
      <vt:lpstr>Example</vt:lpstr>
      <vt:lpstr>Pressure</vt:lpstr>
      <vt:lpstr>Force  and Pressure</vt:lpstr>
      <vt:lpstr>More on the Units of Pressure 1</vt:lpstr>
      <vt:lpstr>More on the Units of Pressure 2</vt:lpstr>
      <vt:lpstr>Convert atm to mmHg</vt:lpstr>
      <vt:lpstr>Pressure from Weight</vt:lpstr>
      <vt:lpstr>Gauge vs Absolute Pressure</vt:lpstr>
      <vt:lpstr>Static Fluid</vt:lpstr>
      <vt:lpstr>Hydraulic Lift</vt:lpstr>
      <vt:lpstr>Buoyancy: Archimedes’ Principle</vt:lpstr>
      <vt:lpstr>Archimedes’ Principle</vt:lpstr>
      <vt:lpstr>Archimedes’ Principle</vt:lpstr>
      <vt:lpstr>Dead Sea (very salty!)</vt:lpstr>
      <vt:lpstr>Archimedes’ Principle: Explanation</vt:lpstr>
      <vt:lpstr>Weight of Gold in Water</vt:lpstr>
      <vt:lpstr>Weight of Gold in Water (Method 2)</vt:lpstr>
      <vt:lpstr>Finding Density</vt:lpstr>
      <vt:lpstr>Finding Density (Alternative Method)</vt:lpstr>
      <vt:lpstr>Incompressible Fluid Flow</vt:lpstr>
      <vt:lpstr>Bernoulli’s Equation</vt:lpstr>
      <vt:lpstr>Derivation</vt:lpstr>
      <vt:lpstr>A Leaky Tank</vt:lpstr>
      <vt:lpstr>Example</vt:lpstr>
      <vt:lpstr>Applications</vt:lpstr>
      <vt:lpstr>Bunsen Burner</vt:lpstr>
      <vt:lpstr>Air Multiplier &amp; Eductor</vt:lpstr>
      <vt:lpstr>Curve Ball</vt:lpstr>
      <vt:lpstr>Viscosity</vt:lpstr>
      <vt:lpstr>Turbulence vs Laminar Flow</vt:lpstr>
    </vt:vector>
  </TitlesOfParts>
  <Company>Southwestern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Wilfred Lee</dc:creator>
  <cp:lastModifiedBy>Wilfred Lee</cp:lastModifiedBy>
  <cp:revision>121</cp:revision>
  <dcterms:created xsi:type="dcterms:W3CDTF">2013-08-15T07:21:58Z</dcterms:created>
  <dcterms:modified xsi:type="dcterms:W3CDTF">2016-05-12T15:28:23Z</dcterms:modified>
</cp:coreProperties>
</file>