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660" r:id="rId1"/>
  </p:sldMasterIdLst>
  <p:notesMasterIdLst>
    <p:notesMasterId r:id="rId14"/>
  </p:notesMasterIdLst>
  <p:sldIdLst>
    <p:sldId id="257" r:id="rId2"/>
    <p:sldId id="273" r:id="rId3"/>
    <p:sldId id="280" r:id="rId4"/>
    <p:sldId id="275" r:id="rId5"/>
    <p:sldId id="260" r:id="rId6"/>
    <p:sldId id="261" r:id="rId7"/>
    <p:sldId id="262" r:id="rId8"/>
    <p:sldId id="264" r:id="rId9"/>
    <p:sldId id="265" r:id="rId10"/>
    <p:sldId id="267" r:id="rId11"/>
    <p:sldId id="268" r:id="rId12"/>
    <p:sldId id="269" r:id="rId1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Objects="1">
      <p:cViewPr varScale="1">
        <p:scale>
          <a:sx n="135" d="100"/>
          <a:sy n="135" d="100"/>
        </p:scale>
        <p:origin x="-952" y="-1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printerSettings" Target="printerSettings/printerSettings1.bin"/><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8033B6-54A1-314C-8214-CCD87196089C}" type="datetimeFigureOut">
              <a:rPr lang="en-US" smtClean="0"/>
              <a:pPr/>
              <a:t>1/23/19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EA3BCB-193B-9545-9920-F3B0EBE041DC}" type="slidenum">
              <a:rPr lang="en-US" smtClean="0"/>
              <a:pPr/>
              <a:t>‹#›</a:t>
            </a:fld>
            <a:endParaRPr lang="en-US"/>
          </a:p>
        </p:txBody>
      </p:sp>
    </p:spTree>
    <p:extLst>
      <p:ext uri="{BB962C8B-B14F-4D97-AF65-F5344CB8AC3E}">
        <p14:creationId xmlns:p14="http://schemas.microsoft.com/office/powerpoint/2010/main" val="24125599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8DAAA39A-DD60-7741-AD3F-BA40084B09F7}" type="slidenum">
              <a:rPr lang="en-US">
                <a:latin typeface="Arial" pitchFamily="-109" charset="0"/>
                <a:ea typeface="ＭＳ Ｐゴシック" pitchFamily="-109" charset="-128"/>
                <a:cs typeface="ＭＳ Ｐゴシック" pitchFamily="-109" charset="-128"/>
              </a:rPr>
              <a:pPr/>
              <a:t>1</a:t>
            </a:fld>
            <a:endParaRPr lang="en-US">
              <a:latin typeface="Arial" pitchFamily="-109" charset="0"/>
              <a:ea typeface="ＭＳ Ｐゴシック" pitchFamily="-109" charset="-128"/>
              <a:cs typeface="ＭＳ Ｐゴシック" pitchFamily="-109" charset="-128"/>
            </a:endParaRPr>
          </a:p>
        </p:txBody>
      </p:sp>
      <p:sp>
        <p:nvSpPr>
          <p:cNvPr id="15363" name="Rectangle 2"/>
          <p:cNvSpPr>
            <a:spLocks noGrp="1" noRot="1" noChangeAspect="1" noChangeArrowheads="1" noTextEdit="1"/>
          </p:cNvSpPr>
          <p:nvPr>
            <p:ph type="sldImg"/>
          </p:nvPr>
        </p:nvSpPr>
        <p:spPr>
          <a:ln/>
        </p:spPr>
      </p:sp>
      <p:sp>
        <p:nvSpPr>
          <p:cNvPr id="15364" name="Rectangle 3"/>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457DA230-9EFC-C643-A7D4-4B2FFC1921D4}" type="slidenum">
              <a:rPr lang="en-US">
                <a:latin typeface="Arial" pitchFamily="-109" charset="0"/>
                <a:ea typeface="ＭＳ Ｐゴシック" pitchFamily="-109" charset="-128"/>
                <a:cs typeface="ＭＳ Ｐゴシック" pitchFamily="-109" charset="-128"/>
              </a:rPr>
              <a:pPr/>
              <a:t>11</a:t>
            </a:fld>
            <a:endParaRPr lang="en-US">
              <a:latin typeface="Arial" pitchFamily="-109" charset="0"/>
              <a:ea typeface="ＭＳ Ｐゴシック" pitchFamily="-109" charset="-128"/>
              <a:cs typeface="ＭＳ Ｐゴシック" pitchFamily="-109" charset="-128"/>
            </a:endParaRPr>
          </a:p>
        </p:txBody>
      </p:sp>
      <p:sp>
        <p:nvSpPr>
          <p:cNvPr id="36867" name="Rectangle 1026"/>
          <p:cNvSpPr>
            <a:spLocks noGrp="1" noRot="1" noChangeAspect="1" noChangeArrowheads="1" noTextEdit="1"/>
          </p:cNvSpPr>
          <p:nvPr>
            <p:ph type="sldImg"/>
          </p:nvPr>
        </p:nvSpPr>
        <p:spPr>
          <a:ln/>
        </p:spPr>
      </p:sp>
      <p:sp>
        <p:nvSpPr>
          <p:cNvPr id="36868" name="Rectangle 1027"/>
          <p:cNvSpPr>
            <a:spLocks noGrp="1" noChangeArrowheads="1"/>
          </p:cNvSpPr>
          <p:nvPr>
            <p:ph type="body" idx="1"/>
          </p:nvPr>
        </p:nvSpPr>
        <p:spPr>
          <a:noFill/>
          <a:ln/>
        </p:spPr>
        <p:txBody>
          <a:bodyPr/>
          <a:lstStyle/>
          <a:p>
            <a:pPr eaLnBrk="1" hangingPunct="1"/>
            <a:endParaRPr lang="en-US" smtClean="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7A7988E3-AE69-7742-8A56-62477A9D0B0F}" type="slidenum">
              <a:rPr lang="en-US">
                <a:latin typeface="Arial" pitchFamily="-109" charset="0"/>
                <a:ea typeface="ＭＳ Ｐゴシック" pitchFamily="-109" charset="-128"/>
                <a:cs typeface="ＭＳ Ｐゴシック" pitchFamily="-109" charset="-128"/>
              </a:rPr>
              <a:pPr/>
              <a:t>12</a:t>
            </a:fld>
            <a:endParaRPr lang="en-US">
              <a:latin typeface="Arial" pitchFamily="-109" charset="0"/>
              <a:ea typeface="ＭＳ Ｐゴシック" pitchFamily="-109" charset="-128"/>
              <a:cs typeface="ＭＳ Ｐゴシック" pitchFamily="-109"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smtClean="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p>
            <a:fld id="{1198E1A3-8CA8-CE4E-B689-8856B7DA511E}" type="slidenum">
              <a:rPr lang="en-US" smtClean="0"/>
              <a:pPr/>
              <a:t>3</a:t>
            </a:fld>
            <a:endParaRPr lang="en-US" smtClean="0"/>
          </a:p>
        </p:txBody>
      </p:sp>
      <p:sp>
        <p:nvSpPr>
          <p:cNvPr id="17411" name="Rectangle 2"/>
          <p:cNvSpPr>
            <a:spLocks noGrp="1" noRot="1" noChangeAspect="1" noChangeArrowheads="1"/>
          </p:cNvSpPr>
          <p:nvPr>
            <p:ph type="sldImg"/>
          </p:nvPr>
        </p:nvSpPr>
        <p:spPr>
          <a:solidFill>
            <a:srgbClr val="FFFFFF"/>
          </a:solidFill>
          <a:ln/>
        </p:spPr>
      </p:sp>
      <p:sp>
        <p:nvSpPr>
          <p:cNvPr id="17412" name="Rectangle 3"/>
          <p:cNvSpPr>
            <a:spLocks noGrp="1" noChangeArrowheads="1"/>
          </p:cNvSpPr>
          <p:nvPr>
            <p:ph type="body" idx="1"/>
          </p:nvPr>
        </p:nvSpPr>
        <p:spPr>
          <a:solidFill>
            <a:srgbClr val="FFFFFF"/>
          </a:solidFill>
          <a:ln>
            <a:solidFill>
              <a:srgbClr val="000000"/>
            </a:solidFill>
          </a:ln>
        </p:spPr>
        <p:txBody>
          <a:bodyPr/>
          <a:lstStyle/>
          <a:p>
            <a:pPr eaLnBrk="1" hangingPunct="1">
              <a:spcBef>
                <a:spcPct val="0"/>
              </a:spcBef>
            </a:pPr>
            <a:endParaRPr lang="en-US" smtClean="0">
              <a:latin typeface="Constantia" charset="0"/>
              <a:ea typeface="ＭＳ Ｐゴシック" charset="-128"/>
              <a:cs typeface="ＭＳ Ｐゴシック"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5DD19101-4045-BD42-870D-B630BB04A7B2}" type="slidenum">
              <a:rPr lang="en-US">
                <a:solidFill>
                  <a:prstClr val="black"/>
                </a:solidFill>
                <a:latin typeface="Arial" pitchFamily="-109" charset="0"/>
                <a:ea typeface="ＭＳ Ｐゴシック" pitchFamily="-109" charset="-128"/>
                <a:cs typeface="ＭＳ Ｐゴシック" pitchFamily="-109" charset="-128"/>
              </a:rPr>
              <a:pPr/>
              <a:t>4</a:t>
            </a:fld>
            <a:endParaRPr lang="en-US">
              <a:solidFill>
                <a:prstClr val="black"/>
              </a:solidFill>
              <a:latin typeface="Arial" pitchFamily="-109" charset="0"/>
              <a:ea typeface="ＭＳ Ｐゴシック" pitchFamily="-109" charset="-128"/>
              <a:cs typeface="ＭＳ Ｐゴシック" pitchFamily="-109" charset="-128"/>
            </a:endParaRPr>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p:spPr>
        <p:txBody>
          <a:bodyPr/>
          <a:lstStyle/>
          <a:p>
            <a:fld id="{91B8F5F8-3303-FC43-BEFE-C1E302FCA127}" type="slidenum">
              <a:rPr lang="en-US">
                <a:latin typeface="Arial" pitchFamily="-109" charset="0"/>
                <a:ea typeface="ＭＳ Ｐゴシック" pitchFamily="-109" charset="-128"/>
                <a:cs typeface="ＭＳ Ｐゴシック" pitchFamily="-109" charset="-128"/>
              </a:rPr>
              <a:pPr/>
              <a:t>5</a:t>
            </a:fld>
            <a:endParaRPr lang="en-US">
              <a:latin typeface="Arial" pitchFamily="-109" charset="0"/>
              <a:ea typeface="ＭＳ Ｐゴシック" pitchFamily="-109" charset="-128"/>
              <a:cs typeface="ＭＳ Ｐゴシック" pitchFamily="-109" charset="-128"/>
            </a:endParaRPr>
          </a:p>
        </p:txBody>
      </p:sp>
      <p:sp>
        <p:nvSpPr>
          <p:cNvPr id="21507" name="Rectangle 1026"/>
          <p:cNvSpPr>
            <a:spLocks noGrp="1" noRot="1" noChangeAspect="1" noChangeArrowheads="1" noTextEdit="1"/>
          </p:cNvSpPr>
          <p:nvPr>
            <p:ph type="sldImg"/>
          </p:nvPr>
        </p:nvSpPr>
        <p:spPr>
          <a:ln/>
        </p:spPr>
      </p:sp>
      <p:sp>
        <p:nvSpPr>
          <p:cNvPr id="21508" name="Rectangle 1027"/>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7"/>
          <p:cNvSpPr>
            <a:spLocks noGrp="1" noChangeArrowheads="1"/>
          </p:cNvSpPr>
          <p:nvPr>
            <p:ph type="sldNum" sz="quarter" idx="5"/>
          </p:nvPr>
        </p:nvSpPr>
        <p:spPr>
          <a:noFill/>
        </p:spPr>
        <p:txBody>
          <a:bodyPr/>
          <a:lstStyle/>
          <a:p>
            <a:fld id="{5423679D-4873-BA41-82CD-799B8FABEF48}" type="slidenum">
              <a:rPr lang="en-US">
                <a:latin typeface="Arial" pitchFamily="-109" charset="0"/>
                <a:ea typeface="ＭＳ Ｐゴシック" pitchFamily="-109" charset="-128"/>
                <a:cs typeface="ＭＳ Ｐゴシック" pitchFamily="-109" charset="-128"/>
              </a:rPr>
              <a:pPr/>
              <a:t>6</a:t>
            </a:fld>
            <a:endParaRPr lang="en-US">
              <a:latin typeface="Arial" pitchFamily="-109" charset="0"/>
              <a:ea typeface="ＭＳ Ｐゴシック" pitchFamily="-109" charset="-128"/>
              <a:cs typeface="ＭＳ Ｐゴシック" pitchFamily="-109" charset="-128"/>
            </a:endParaRPr>
          </a:p>
        </p:txBody>
      </p:sp>
      <p:sp>
        <p:nvSpPr>
          <p:cNvPr id="23555" name="Rectangle 1026"/>
          <p:cNvSpPr>
            <a:spLocks noGrp="1" noRot="1" noChangeAspect="1" noChangeArrowheads="1" noTextEdit="1"/>
          </p:cNvSpPr>
          <p:nvPr>
            <p:ph type="sldImg"/>
          </p:nvPr>
        </p:nvSpPr>
        <p:spPr>
          <a:ln/>
        </p:spPr>
      </p:sp>
      <p:sp>
        <p:nvSpPr>
          <p:cNvPr id="23556" name="Rectangle 1027"/>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7"/>
          <p:cNvSpPr>
            <a:spLocks noGrp="1" noChangeArrowheads="1"/>
          </p:cNvSpPr>
          <p:nvPr>
            <p:ph type="sldNum" sz="quarter" idx="5"/>
          </p:nvPr>
        </p:nvSpPr>
        <p:spPr>
          <a:noFill/>
        </p:spPr>
        <p:txBody>
          <a:bodyPr/>
          <a:lstStyle/>
          <a:p>
            <a:fld id="{7007D467-B74B-CF43-BB16-756AD89F8DAE}" type="slidenum">
              <a:rPr lang="en-US">
                <a:latin typeface="Arial" pitchFamily="-109" charset="0"/>
                <a:ea typeface="ＭＳ Ｐゴシック" pitchFamily="-109" charset="-128"/>
                <a:cs typeface="ＭＳ Ｐゴシック" pitchFamily="-109" charset="-128"/>
              </a:rPr>
              <a:pPr/>
              <a:t>7</a:t>
            </a:fld>
            <a:endParaRPr lang="en-US">
              <a:latin typeface="Arial" pitchFamily="-109" charset="0"/>
              <a:ea typeface="ＭＳ Ｐゴシック" pitchFamily="-109" charset="-128"/>
              <a:cs typeface="ＭＳ Ｐゴシック" pitchFamily="-109" charset="-128"/>
            </a:endParaRPr>
          </a:p>
        </p:txBody>
      </p:sp>
      <p:sp>
        <p:nvSpPr>
          <p:cNvPr id="25603" name="Rectangle 1026"/>
          <p:cNvSpPr>
            <a:spLocks noGrp="1" noRot="1" noChangeAspect="1" noChangeArrowheads="1"/>
          </p:cNvSpPr>
          <p:nvPr>
            <p:ph type="sldImg"/>
          </p:nvPr>
        </p:nvSpPr>
        <p:spPr>
          <a:solidFill>
            <a:srgbClr val="FFFFFF"/>
          </a:solidFill>
          <a:ln/>
        </p:spPr>
      </p:sp>
      <p:sp>
        <p:nvSpPr>
          <p:cNvPr id="25604" name="Rectangle 1027"/>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5234C40A-6DEE-F74E-83BE-A8DC46622695}" type="slidenum">
              <a:rPr lang="en-US">
                <a:latin typeface="Arial" pitchFamily="-109" charset="0"/>
                <a:ea typeface="ＭＳ Ｐゴシック" pitchFamily="-109" charset="-128"/>
                <a:cs typeface="ＭＳ Ｐゴシック" pitchFamily="-109" charset="-128"/>
              </a:rPr>
              <a:pPr/>
              <a:t>8</a:t>
            </a:fld>
            <a:endParaRPr lang="en-US">
              <a:latin typeface="Arial" pitchFamily="-109" charset="0"/>
              <a:ea typeface="ＭＳ Ｐゴシック" pitchFamily="-109" charset="-128"/>
              <a:cs typeface="ＭＳ Ｐゴシック" pitchFamily="-109" charset="-128"/>
            </a:endParaRPr>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p:spPr>
        <p:txBody>
          <a:bodyPr/>
          <a:lstStyle/>
          <a:p>
            <a:fld id="{4DCC71A4-73E3-9C4B-B2C9-3986980EAD02}" type="slidenum">
              <a:rPr lang="en-US">
                <a:latin typeface="Arial" pitchFamily="-109" charset="0"/>
                <a:ea typeface="ＭＳ Ｐゴシック" pitchFamily="-109" charset="-128"/>
                <a:cs typeface="ＭＳ Ｐゴシック" pitchFamily="-109" charset="-128"/>
              </a:rPr>
              <a:pPr/>
              <a:t>9</a:t>
            </a:fld>
            <a:endParaRPr lang="en-US">
              <a:latin typeface="Arial" pitchFamily="-109" charset="0"/>
              <a:ea typeface="ＭＳ Ｐゴシック" pitchFamily="-109" charset="-128"/>
              <a:cs typeface="ＭＳ Ｐゴシック" pitchFamily="-109" charset="-128"/>
            </a:endParaRPr>
          </a:p>
        </p:txBody>
      </p:sp>
      <p:sp>
        <p:nvSpPr>
          <p:cNvPr id="31747" name="Rectangle 2"/>
          <p:cNvSpPr>
            <a:spLocks noGrp="1" noRot="1" noChangeAspect="1" noChangeArrowheads="1"/>
          </p:cNvSpPr>
          <p:nvPr>
            <p:ph type="sldImg"/>
          </p:nvPr>
        </p:nvSpPr>
        <p:spPr>
          <a:solidFill>
            <a:srgbClr val="FFFFFF"/>
          </a:solidFill>
          <a:ln/>
        </p:spPr>
      </p:sp>
      <p:sp>
        <p:nvSpPr>
          <p:cNvPr id="317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latin typeface="Arial" pitchFamily="-109" charset="0"/>
              <a:ea typeface="ＭＳ Ｐゴシック" pitchFamily="-109" charset="-128"/>
              <a:cs typeface="ＭＳ Ｐゴシック" pitchFamily="-109" charset="-128"/>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32ABF5B7-D07D-7F4B-A112-902420DC098B}" type="slidenum">
              <a:rPr lang="en-US">
                <a:latin typeface="Arial" pitchFamily="-109" charset="0"/>
                <a:ea typeface="ＭＳ Ｐゴシック" pitchFamily="-109" charset="-128"/>
                <a:cs typeface="ＭＳ Ｐゴシック" pitchFamily="-109" charset="-128"/>
              </a:rPr>
              <a:pPr/>
              <a:t>10</a:t>
            </a:fld>
            <a:endParaRPr lang="en-US">
              <a:latin typeface="Arial" pitchFamily="-109" charset="0"/>
              <a:ea typeface="ＭＳ Ｐゴシック" pitchFamily="-109" charset="-128"/>
              <a:cs typeface="ＭＳ Ｐゴシック" pitchFamily="-109"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109" charset="0"/>
              <a:ea typeface="ＭＳ Ｐゴシック" pitchFamily="-109" charset="-128"/>
              <a:cs typeface="ＭＳ Ｐゴシック" pitchFamily="-109"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3AEA19B3-BC6D-4E56-93BC-B9B0EF1523FC}" type="datetime1">
              <a:rPr lang="en-US" smtClean="0"/>
              <a:pPr/>
              <a:t>1/23/19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4E3E508-D9AB-3B43-827A-94E58C9A139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C7FD5D-2D0C-BC46-9279-B375A02F5562}"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C7FD5D-2D0C-BC46-9279-B375A02F5562}"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BC7FD5D-2D0C-BC46-9279-B375A02F5562}" type="datetimeFigureOut">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AA02828B-7CC3-45C2-A6E2-84E4D1484058}" type="datetime1">
              <a:rPr lang="en-US" smtClean="0"/>
              <a:pPr/>
              <a:t>1/23/19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59604A-DDD4-4BE5-9F0F-C50D317D165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BC7FD5D-2D0C-BC46-9279-B375A02F5562}"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BC7FD5D-2D0C-BC46-9279-B375A02F5562}" type="datetimeFigureOut">
              <a:rPr lang="en-US" smtClean="0"/>
              <a:pPr/>
              <a:t>1/23/19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BC7FD5D-2D0C-BC46-9279-B375A02F5562}" type="datetimeFigureOut">
              <a:rPr lang="en-US" smtClean="0"/>
              <a:pPr/>
              <a:t>1/23/19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7FD5D-2D0C-BC46-9279-B375A02F5562}" type="datetimeFigureOut">
              <a:rPr lang="en-US" smtClean="0"/>
              <a:pPr/>
              <a:t>1/23/19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97C4C8-107D-9449-A646-BE8719791A9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BC7FD5D-2D0C-BC46-9279-B375A02F5562}"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4E3E508-D9AB-3B43-827A-94E58C9A139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BC7FD5D-2D0C-BC46-9279-B375A02F5562}" type="datetimeFigureOut">
              <a:rPr lang="en-US" smtClean="0"/>
              <a:pPr/>
              <a:t>1/23/19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897C4C8-107D-9449-A646-BE8719791A9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BC7FD5D-2D0C-BC46-9279-B375A02F5562}" type="datetimeFigureOut">
              <a:rPr lang="en-US" smtClean="0"/>
              <a:pPr/>
              <a:t>1/23/19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897C4C8-107D-9449-A646-BE8719791A9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4661" r:id="rId1"/>
    <p:sldLayoutId id="2147484662" r:id="rId2"/>
    <p:sldLayoutId id="2147484663" r:id="rId3"/>
    <p:sldLayoutId id="2147484664" r:id="rId4"/>
    <p:sldLayoutId id="2147484665" r:id="rId5"/>
    <p:sldLayoutId id="2147484666" r:id="rId6"/>
    <p:sldLayoutId id="2147484667" r:id="rId7"/>
    <p:sldLayoutId id="2147484668" r:id="rId8"/>
    <p:sldLayoutId id="2147484669" r:id="rId9"/>
    <p:sldLayoutId id="2147484670" r:id="rId10"/>
    <p:sldLayoutId id="2147484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dept.swccd.edu/hle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hyperlink" Target="mailto:hlee@swccd.edu"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hyperlink" Target="http://dept.swccd.edu/hlee"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eaLnBrk="1" hangingPunct="1">
              <a:defRPr/>
            </a:pPr>
            <a:r>
              <a:rPr lang="en-US" dirty="0">
                <a:ea typeface="+mj-ea"/>
                <a:cs typeface="+mj-cs"/>
              </a:rPr>
              <a:t>Phys </a:t>
            </a:r>
            <a:r>
              <a:rPr lang="en-US" dirty="0" smtClean="0">
                <a:ea typeface="+mj-ea"/>
                <a:cs typeface="+mj-cs"/>
              </a:rPr>
              <a:t>272</a:t>
            </a:r>
            <a:endParaRPr lang="en-US" dirty="0">
              <a:ea typeface="+mj-ea"/>
              <a:cs typeface="+mj-cs"/>
            </a:endParaRPr>
          </a:p>
        </p:txBody>
      </p:sp>
      <p:sp>
        <p:nvSpPr>
          <p:cNvPr id="2051" name="Rectangle 3"/>
          <p:cNvSpPr>
            <a:spLocks noGrp="1" noChangeArrowheads="1"/>
          </p:cNvSpPr>
          <p:nvPr>
            <p:ph type="subTitle" idx="1"/>
          </p:nvPr>
        </p:nvSpPr>
        <p:spPr/>
        <p:txBody>
          <a:bodyPr>
            <a:normAutofit/>
          </a:bodyPr>
          <a:lstStyle/>
          <a:p>
            <a:pPr eaLnBrk="1" hangingPunct="1">
              <a:defRPr/>
            </a:pPr>
            <a:r>
              <a:rPr lang="en-US" dirty="0" smtClean="0">
                <a:ea typeface="+mn-ea"/>
                <a:cs typeface="+mn-cs"/>
              </a:rPr>
              <a:t>Principles of </a:t>
            </a:r>
            <a:r>
              <a:rPr lang="en-US" dirty="0">
                <a:ea typeface="+mn-ea"/>
                <a:cs typeface="+mn-cs"/>
              </a:rPr>
              <a:t>Physics</a:t>
            </a:r>
            <a:r>
              <a:rPr lang="en-US" dirty="0" smtClean="0">
                <a:ea typeface="+mn-ea"/>
                <a:cs typeface="+mn-cs"/>
              </a:rPr>
              <a:t> II</a:t>
            </a:r>
            <a:endParaRPr lang="en-US" dirty="0">
              <a:ea typeface="+mn-ea"/>
              <a:cs typeface="+mn-cs"/>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381000" y="685800"/>
            <a:ext cx="8305800" cy="1219200"/>
          </a:xfrm>
        </p:spPr>
        <p:txBody>
          <a:bodyPr>
            <a:noAutofit/>
          </a:bodyPr>
          <a:lstStyle/>
          <a:p>
            <a:pPr algn="ctr" eaLnBrk="1" hangingPunct="1">
              <a:defRPr/>
            </a:pPr>
            <a:r>
              <a:rPr lang="en-US" sz="4200" dirty="0">
                <a:ea typeface="+mj-ea"/>
                <a:cs typeface="+mj-cs"/>
              </a:rPr>
              <a:t>Course Outline:</a:t>
            </a:r>
            <a:r>
              <a:rPr lang="en-US" sz="4200" dirty="0" smtClean="0">
                <a:ea typeface="+mj-ea"/>
                <a:cs typeface="+mj-cs"/>
              </a:rPr>
              <a:t/>
            </a:r>
            <a:br>
              <a:rPr lang="en-US" sz="4200" dirty="0" smtClean="0">
                <a:ea typeface="+mj-ea"/>
                <a:cs typeface="+mj-cs"/>
              </a:rPr>
            </a:br>
            <a:r>
              <a:rPr lang="en-US" sz="4200" dirty="0" smtClean="0"/>
              <a:t>Electricity and Magnetism</a:t>
            </a:r>
            <a:endParaRPr lang="en-US" sz="4200" dirty="0">
              <a:ea typeface="+mj-ea"/>
              <a:cs typeface="+mj-cs"/>
            </a:endParaRPr>
          </a:p>
        </p:txBody>
      </p:sp>
      <p:sp>
        <p:nvSpPr>
          <p:cNvPr id="33795" name="Rectangle 3"/>
          <p:cNvSpPr>
            <a:spLocks noChangeArrowheads="1"/>
          </p:cNvSpPr>
          <p:nvPr/>
        </p:nvSpPr>
        <p:spPr bwMode="auto">
          <a:xfrm>
            <a:off x="609600" y="2438400"/>
            <a:ext cx="7467600" cy="3046988"/>
          </a:xfrm>
          <a:prstGeom prst="rect">
            <a:avLst/>
          </a:prstGeom>
          <a:noFill/>
          <a:ln w="9525">
            <a:noFill/>
            <a:miter lim="800000"/>
            <a:headEnd/>
            <a:tailEnd/>
          </a:ln>
        </p:spPr>
        <p:txBody>
          <a:bodyPr>
            <a:prstTxWarp prst="textNoShape">
              <a:avLst/>
            </a:prstTxWarp>
            <a:spAutoFit/>
          </a:bodyPr>
          <a:lstStyle/>
          <a:p>
            <a:pPr>
              <a:buFontTx/>
              <a:buChar char="•"/>
            </a:pPr>
            <a:r>
              <a:rPr lang="en-US" sz="2400" dirty="0" smtClean="0"/>
              <a:t>Electric charge, field and force</a:t>
            </a:r>
          </a:p>
          <a:p>
            <a:pPr>
              <a:buFontTx/>
              <a:buChar char="•"/>
            </a:pPr>
            <a:r>
              <a:rPr lang="en-US" sz="2400" dirty="0" smtClean="0"/>
              <a:t>Electric potential and energy</a:t>
            </a:r>
          </a:p>
          <a:p>
            <a:pPr>
              <a:buFontTx/>
              <a:buChar char="•"/>
            </a:pPr>
            <a:r>
              <a:rPr lang="en-US" sz="2400" dirty="0" smtClean="0"/>
              <a:t>Capacitance</a:t>
            </a:r>
          </a:p>
          <a:p>
            <a:pPr>
              <a:buFontTx/>
              <a:buChar char="•"/>
            </a:pPr>
            <a:r>
              <a:rPr lang="en-US" sz="2400" smtClean="0"/>
              <a:t>Fluid Mechanics</a:t>
            </a:r>
            <a:endParaRPr lang="en-US" sz="2400" dirty="0" smtClean="0"/>
          </a:p>
          <a:p>
            <a:pPr>
              <a:buFontTx/>
              <a:buChar char="•"/>
            </a:pPr>
            <a:r>
              <a:rPr lang="en-US" sz="2400" dirty="0" smtClean="0"/>
              <a:t>Magnetic field and force</a:t>
            </a:r>
          </a:p>
          <a:p>
            <a:pPr>
              <a:buFontTx/>
              <a:buChar char="•"/>
            </a:pPr>
            <a:r>
              <a:rPr lang="en-US" sz="2400" dirty="0" smtClean="0"/>
              <a:t>Electromagnetic induction</a:t>
            </a:r>
          </a:p>
          <a:p>
            <a:pPr>
              <a:buFontTx/>
              <a:buChar char="•"/>
            </a:pPr>
            <a:r>
              <a:rPr lang="en-US" sz="2400" dirty="0" smtClean="0"/>
              <a:t>Inductance</a:t>
            </a:r>
          </a:p>
          <a:p>
            <a:pPr>
              <a:buFontTx/>
              <a:buChar char="•"/>
            </a:pPr>
            <a:r>
              <a:rPr lang="en-US" sz="2400" dirty="0" smtClean="0"/>
              <a:t>Direct Current and Alternating Current</a:t>
            </a:r>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Rectangle 1026"/>
          <p:cNvSpPr>
            <a:spLocks noGrp="1" noChangeArrowheads="1"/>
          </p:cNvSpPr>
          <p:nvPr>
            <p:ph type="title"/>
          </p:nvPr>
        </p:nvSpPr>
        <p:spPr>
          <a:xfrm>
            <a:off x="457200" y="292100"/>
            <a:ext cx="8229600" cy="850900"/>
          </a:xfrm>
        </p:spPr>
        <p:txBody>
          <a:bodyPr/>
          <a:lstStyle/>
          <a:p>
            <a:pPr eaLnBrk="1" hangingPunct="1">
              <a:defRPr/>
            </a:pPr>
            <a:r>
              <a:rPr lang="en-US" sz="4000" dirty="0" smtClean="0">
                <a:ea typeface="+mj-ea"/>
                <a:cs typeface="+mj-cs"/>
              </a:rPr>
              <a:t>What I expect of you</a:t>
            </a:r>
            <a:endParaRPr lang="en-US" dirty="0">
              <a:ea typeface="+mj-ea"/>
              <a:cs typeface="+mj-cs"/>
            </a:endParaRPr>
          </a:p>
        </p:txBody>
      </p:sp>
      <p:sp>
        <p:nvSpPr>
          <p:cNvPr id="35843" name="TextBox 4"/>
          <p:cNvSpPr txBox="1">
            <a:spLocks noChangeArrowheads="1"/>
          </p:cNvSpPr>
          <p:nvPr/>
        </p:nvSpPr>
        <p:spPr bwMode="auto">
          <a:xfrm>
            <a:off x="304800" y="1676400"/>
            <a:ext cx="5096267" cy="1569660"/>
          </a:xfrm>
          <a:prstGeom prst="rect">
            <a:avLst/>
          </a:prstGeom>
          <a:noFill/>
          <a:ln w="9525">
            <a:noFill/>
            <a:miter lim="800000"/>
            <a:headEnd/>
            <a:tailEnd/>
          </a:ln>
        </p:spPr>
        <p:txBody>
          <a:bodyPr wrap="none">
            <a:prstTxWarp prst="textNoShape">
              <a:avLst/>
            </a:prstTxWarp>
            <a:spAutoFit/>
          </a:bodyPr>
          <a:lstStyle/>
          <a:p>
            <a:pPr>
              <a:buFont typeface="Arial" pitchFamily="-109" charset="0"/>
              <a:buChar char="•"/>
            </a:pPr>
            <a:r>
              <a:rPr lang="en-US" sz="2400" dirty="0"/>
              <a:t>Read the textbook and lecture notes</a:t>
            </a:r>
          </a:p>
          <a:p>
            <a:pPr>
              <a:buFont typeface="Arial" pitchFamily="-109" charset="0"/>
              <a:buChar char="•"/>
            </a:pPr>
            <a:r>
              <a:rPr lang="en-US" sz="2400" dirty="0"/>
              <a:t>Do all the homework</a:t>
            </a:r>
          </a:p>
          <a:p>
            <a:pPr>
              <a:buFont typeface="Arial" pitchFamily="-109" charset="0"/>
              <a:buChar char="•"/>
            </a:pPr>
            <a:r>
              <a:rPr lang="en-US" sz="2400" dirty="0"/>
              <a:t>Ask </a:t>
            </a:r>
            <a:r>
              <a:rPr lang="en-US" sz="2400" dirty="0" smtClean="0"/>
              <a:t>questions</a:t>
            </a:r>
          </a:p>
          <a:p>
            <a:pPr>
              <a:buFont typeface="Arial" pitchFamily="-109" charset="0"/>
              <a:buChar char="•"/>
            </a:pPr>
            <a:r>
              <a:rPr lang="en-US" sz="2400" dirty="0" smtClean="0"/>
              <a:t>Attend classes and pay attention</a:t>
            </a: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defRPr/>
            </a:pPr>
            <a:r>
              <a:rPr lang="en-US">
                <a:ea typeface="+mj-ea"/>
                <a:cs typeface="+mj-cs"/>
              </a:rPr>
              <a:t>Take Attendance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71475"/>
            <a:ext cx="8229600" cy="666750"/>
          </a:xfrm>
        </p:spPr>
        <p:txBody>
          <a:bodyPr>
            <a:normAutofit fontScale="90000"/>
          </a:bodyPr>
          <a:lstStyle/>
          <a:p>
            <a:r>
              <a:rPr lang="en-US" dirty="0" smtClean="0"/>
              <a:t>Download the following files:</a:t>
            </a:r>
            <a:endParaRPr lang="en-US" dirty="0"/>
          </a:p>
        </p:txBody>
      </p:sp>
      <p:sp>
        <p:nvSpPr>
          <p:cNvPr id="3" name="Content Placeholder 2"/>
          <p:cNvSpPr>
            <a:spLocks noGrp="1"/>
          </p:cNvSpPr>
          <p:nvPr>
            <p:ph idx="1"/>
          </p:nvPr>
        </p:nvSpPr>
        <p:spPr>
          <a:xfrm>
            <a:off x="457200" y="1447801"/>
            <a:ext cx="8229600" cy="1676400"/>
          </a:xfrm>
        </p:spPr>
        <p:txBody>
          <a:bodyPr/>
          <a:lstStyle/>
          <a:p>
            <a:r>
              <a:rPr lang="en-US" sz="2300" smtClean="0"/>
              <a:t>Syllabus</a:t>
            </a:r>
            <a:endParaRPr lang="en-US" sz="2300" dirty="0" smtClean="0"/>
          </a:p>
        </p:txBody>
      </p:sp>
      <p:sp>
        <p:nvSpPr>
          <p:cNvPr id="5" name="TextBox 4"/>
          <p:cNvSpPr txBox="1"/>
          <p:nvPr/>
        </p:nvSpPr>
        <p:spPr>
          <a:xfrm>
            <a:off x="457200" y="3034780"/>
            <a:ext cx="8229600" cy="1107996"/>
          </a:xfrm>
          <a:prstGeom prst="rect">
            <a:avLst/>
          </a:prstGeom>
          <a:noFill/>
        </p:spPr>
        <p:txBody>
          <a:bodyPr wrap="square" rtlCol="0">
            <a:spAutoFit/>
          </a:bodyPr>
          <a:lstStyle/>
          <a:p>
            <a:r>
              <a:rPr lang="en-US" sz="2200" dirty="0" smtClean="0">
                <a:latin typeface="+mn-lt"/>
              </a:rPr>
              <a:t>All the documents are available at the website:</a:t>
            </a:r>
          </a:p>
          <a:p>
            <a:r>
              <a:rPr lang="en-US" sz="2200" dirty="0" smtClean="0">
                <a:solidFill>
                  <a:srgbClr val="000000"/>
                </a:solidFill>
                <a:latin typeface="+mn-lt"/>
                <a:hlinkClick r:id="rId2"/>
              </a:rPr>
              <a:t>http://dept.swccd.edu/hlee</a:t>
            </a:r>
            <a:endParaRPr lang="en-US" sz="2200" dirty="0" smtClean="0">
              <a:solidFill>
                <a:srgbClr val="000000"/>
              </a:solidFill>
              <a:latin typeface="+mn-lt"/>
            </a:endParaRPr>
          </a:p>
          <a:p>
            <a:endParaRPr lang="en-US" sz="2200" dirty="0">
              <a:latin typeface="+mn-lt"/>
            </a:endParaRPr>
          </a:p>
        </p:txBody>
      </p:sp>
    </p:spTree>
    <p:extLst>
      <p:ext uri="{BB962C8B-B14F-4D97-AF65-F5344CB8AC3E}">
        <p14:creationId xmlns:p14="http://schemas.microsoft.com/office/powerpoint/2010/main" val="404288606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52791" y="332232"/>
            <a:ext cx="8305800" cy="743712"/>
          </a:xfrm>
        </p:spPr>
        <p:txBody>
          <a:bodyPr>
            <a:normAutofit fontScale="90000"/>
          </a:bodyPr>
          <a:lstStyle/>
          <a:p>
            <a:pPr eaLnBrk="1" fontAlgn="auto" hangingPunct="1">
              <a:spcAft>
                <a:spcPts val="0"/>
              </a:spcAft>
              <a:defRPr/>
            </a:pPr>
            <a:r>
              <a:rPr lang="en-US" dirty="0"/>
              <a:t>Introduction</a:t>
            </a:r>
          </a:p>
        </p:txBody>
      </p:sp>
      <p:sp>
        <p:nvSpPr>
          <p:cNvPr id="16387" name="Rectangle 3"/>
          <p:cNvSpPr>
            <a:spLocks noChangeArrowheads="1"/>
          </p:cNvSpPr>
          <p:nvPr/>
        </p:nvSpPr>
        <p:spPr bwMode="auto">
          <a:xfrm>
            <a:off x="452438" y="1304925"/>
            <a:ext cx="4148491" cy="2677656"/>
          </a:xfrm>
          <a:prstGeom prst="rect">
            <a:avLst/>
          </a:prstGeom>
          <a:noFill/>
          <a:ln w="9525">
            <a:noFill/>
            <a:miter lim="800000"/>
            <a:headEnd/>
            <a:tailEnd/>
          </a:ln>
        </p:spPr>
        <p:txBody>
          <a:bodyPr wrap="none">
            <a:prstTxWarp prst="textNoShape">
              <a:avLst/>
            </a:prstTxWarp>
            <a:spAutoFit/>
          </a:bodyPr>
          <a:lstStyle/>
          <a:p>
            <a:r>
              <a:rPr lang="en-US" sz="2400" dirty="0">
                <a:latin typeface="Constantia" charset="0"/>
              </a:rPr>
              <a:t>Wilfred Hok Kong LEE, Ph.D.</a:t>
            </a:r>
          </a:p>
          <a:p>
            <a:endParaRPr lang="en-US" sz="2400" dirty="0">
              <a:latin typeface="Constantia" charset="0"/>
            </a:endParaRPr>
          </a:p>
          <a:p>
            <a:r>
              <a:rPr lang="en-US" sz="2400" dirty="0">
                <a:latin typeface="Constantia" charset="0"/>
              </a:rPr>
              <a:t>Office: </a:t>
            </a:r>
            <a:r>
              <a:rPr lang="en-US" sz="2400" dirty="0" smtClean="0">
                <a:latin typeface="Constantia" charset="0"/>
              </a:rPr>
              <a:t>243</a:t>
            </a:r>
            <a:r>
              <a:rPr lang="en-US" sz="2400" dirty="0">
                <a:latin typeface="Constantia" charset="0"/>
              </a:rPr>
              <a:t>		</a:t>
            </a:r>
          </a:p>
          <a:p>
            <a:endParaRPr lang="en-US" sz="2400" dirty="0">
              <a:latin typeface="Constantia" charset="0"/>
            </a:endParaRPr>
          </a:p>
          <a:p>
            <a:r>
              <a:rPr lang="en-US" sz="2400" dirty="0">
                <a:latin typeface="Constantia" charset="0"/>
              </a:rPr>
              <a:t>Contact Info:</a:t>
            </a:r>
          </a:p>
          <a:p>
            <a:r>
              <a:rPr lang="en-US" sz="2400" dirty="0">
                <a:latin typeface="Constantia" charset="0"/>
              </a:rPr>
              <a:t>Email: </a:t>
            </a:r>
            <a:r>
              <a:rPr lang="en-US" sz="2400" dirty="0" err="1">
                <a:latin typeface="Constantia" charset="0"/>
                <a:hlinkClick r:id="rId3"/>
              </a:rPr>
              <a:t>hlee@swccd.edu</a:t>
            </a:r>
            <a:endParaRPr lang="en-US" sz="2400" dirty="0">
              <a:latin typeface="Constantia" charset="0"/>
            </a:endParaRPr>
          </a:p>
          <a:p>
            <a:endParaRPr lang="en-US" sz="2400" dirty="0">
              <a:latin typeface="Constantia" charset="0"/>
            </a:endParaRPr>
          </a:p>
        </p:txBody>
      </p:sp>
      <p:sp>
        <p:nvSpPr>
          <p:cNvPr id="5" name="Rectangle 4"/>
          <p:cNvSpPr>
            <a:spLocks noChangeArrowheads="1"/>
          </p:cNvSpPr>
          <p:nvPr/>
        </p:nvSpPr>
        <p:spPr bwMode="auto">
          <a:xfrm>
            <a:off x="4191001" y="3581400"/>
            <a:ext cx="4547804" cy="1200328"/>
          </a:xfrm>
          <a:prstGeom prst="rect">
            <a:avLst/>
          </a:prstGeom>
          <a:noFill/>
          <a:ln w="9525">
            <a:solidFill>
              <a:schemeClr val="tx1"/>
            </a:solidFill>
            <a:miter lim="800000"/>
            <a:headEnd/>
            <a:tailEnd/>
          </a:ln>
        </p:spPr>
        <p:txBody>
          <a:bodyPr wrap="square">
            <a:prstTxWarp prst="textNoShape">
              <a:avLst/>
            </a:prstTxWarp>
            <a:spAutoFit/>
          </a:bodyPr>
          <a:lstStyle/>
          <a:p>
            <a:r>
              <a:rPr lang="cs-CZ" sz="2400" dirty="0" smtClean="0">
                <a:latin typeface="+mn-lt"/>
              </a:rPr>
              <a:t>Mon 	11:</a:t>
            </a:r>
            <a:r>
              <a:rPr lang="cs-CZ" sz="2400" dirty="0" smtClean="0">
                <a:latin typeface="+mn-lt"/>
              </a:rPr>
              <a:t>45 </a:t>
            </a:r>
            <a:r>
              <a:rPr lang="cs-CZ" sz="2400" dirty="0" smtClean="0">
                <a:latin typeface="+mn-lt"/>
              </a:rPr>
              <a:t>– </a:t>
            </a:r>
            <a:r>
              <a:rPr lang="cs-CZ" sz="2400" dirty="0">
                <a:latin typeface="+mn-lt"/>
              </a:rPr>
              <a:t>1</a:t>
            </a:r>
            <a:r>
              <a:rPr lang="cs-CZ" sz="2400" dirty="0" smtClean="0">
                <a:latin typeface="+mn-lt"/>
              </a:rPr>
              <a:t>:</a:t>
            </a:r>
            <a:r>
              <a:rPr lang="cs-CZ" sz="2400" dirty="0" smtClean="0">
                <a:latin typeface="+mn-lt"/>
              </a:rPr>
              <a:t>1</a:t>
            </a:r>
            <a:r>
              <a:rPr lang="cs-CZ" sz="2400" dirty="0">
                <a:latin typeface="+mn-lt"/>
              </a:rPr>
              <a:t>5</a:t>
            </a:r>
            <a:endParaRPr lang="cs-CZ" sz="2400" dirty="0" smtClean="0">
              <a:latin typeface="+mn-lt"/>
            </a:endParaRPr>
          </a:p>
          <a:p>
            <a:r>
              <a:rPr lang="cs-CZ" sz="2400" dirty="0" err="1" smtClean="0">
                <a:latin typeface="+mn-lt"/>
              </a:rPr>
              <a:t>Wed</a:t>
            </a:r>
            <a:r>
              <a:rPr lang="cs-CZ" sz="2400" dirty="0">
                <a:latin typeface="+mn-lt"/>
              </a:rPr>
              <a:t>	11:</a:t>
            </a:r>
            <a:r>
              <a:rPr lang="cs-CZ" sz="2400" dirty="0" smtClean="0">
                <a:latin typeface="+mn-lt"/>
              </a:rPr>
              <a:t>45 </a:t>
            </a:r>
            <a:r>
              <a:rPr lang="cs-CZ" sz="2400" dirty="0">
                <a:latin typeface="+mn-lt"/>
              </a:rPr>
              <a:t>– 1:</a:t>
            </a:r>
            <a:r>
              <a:rPr lang="cs-CZ" sz="2400" dirty="0" smtClean="0">
                <a:latin typeface="+mn-lt"/>
              </a:rPr>
              <a:t>15</a:t>
            </a:r>
            <a:endParaRPr lang="cs-CZ" sz="2400" dirty="0">
              <a:latin typeface="+mn-lt"/>
            </a:endParaRPr>
          </a:p>
          <a:p>
            <a:r>
              <a:rPr lang="cs-CZ" sz="2400" dirty="0" err="1">
                <a:latin typeface="+mn-lt"/>
              </a:rPr>
              <a:t>Thu</a:t>
            </a:r>
            <a:r>
              <a:rPr lang="cs-CZ" sz="2400" dirty="0">
                <a:latin typeface="+mn-lt"/>
              </a:rPr>
              <a:t> 	11:</a:t>
            </a:r>
            <a:r>
              <a:rPr lang="cs-CZ" sz="2400" dirty="0" smtClean="0">
                <a:latin typeface="+mn-lt"/>
              </a:rPr>
              <a:t>45 </a:t>
            </a:r>
            <a:r>
              <a:rPr lang="cs-CZ" sz="2400" dirty="0">
                <a:latin typeface="+mn-lt"/>
              </a:rPr>
              <a:t>– </a:t>
            </a:r>
            <a:r>
              <a:rPr lang="cs-CZ" sz="2400" dirty="0" smtClean="0">
                <a:latin typeface="+mn-lt"/>
              </a:rPr>
              <a:t>12:</a:t>
            </a:r>
            <a:r>
              <a:rPr lang="cs-CZ" sz="2400" dirty="0" smtClean="0">
                <a:latin typeface="+mn-lt"/>
              </a:rPr>
              <a:t>4</a:t>
            </a:r>
            <a:r>
              <a:rPr lang="cs-CZ" sz="2400" dirty="0">
                <a:latin typeface="+mn-lt"/>
              </a:rPr>
              <a:t>5</a:t>
            </a:r>
            <a:endParaRPr lang="cs-CZ" sz="2400" dirty="0">
              <a:latin typeface="+mn-lt"/>
            </a:endParaRPr>
          </a:p>
        </p:txBody>
      </p:sp>
    </p:spTree>
    <p:extLst>
      <p:ext uri="{BB962C8B-B14F-4D97-AF65-F5344CB8AC3E}">
        <p14:creationId xmlns:p14="http://schemas.microsoft.com/office/powerpoint/2010/main" val="115907441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57200" y="0"/>
            <a:ext cx="8229600" cy="685800"/>
          </a:xfrm>
        </p:spPr>
        <p:txBody>
          <a:bodyPr>
            <a:normAutofit fontScale="90000"/>
          </a:bodyPr>
          <a:lstStyle/>
          <a:p>
            <a:pPr eaLnBrk="1" hangingPunct="1">
              <a:defRPr/>
            </a:pPr>
            <a:r>
              <a:rPr lang="en-US">
                <a:ea typeface="+mj-ea"/>
                <a:cs typeface="+mj-cs"/>
              </a:rPr>
              <a:t>Textbook &amp; Course Homepage</a:t>
            </a:r>
          </a:p>
        </p:txBody>
      </p:sp>
      <p:sp>
        <p:nvSpPr>
          <p:cNvPr id="18435" name="Rectangle 3"/>
          <p:cNvSpPr>
            <a:spLocks noChangeArrowheads="1"/>
          </p:cNvSpPr>
          <p:nvPr/>
        </p:nvSpPr>
        <p:spPr bwMode="auto">
          <a:xfrm>
            <a:off x="457200" y="1066800"/>
            <a:ext cx="8305800" cy="3046988"/>
          </a:xfrm>
          <a:prstGeom prst="rect">
            <a:avLst/>
          </a:prstGeom>
          <a:noFill/>
          <a:ln w="9525">
            <a:noFill/>
            <a:miter lim="800000"/>
            <a:headEnd/>
            <a:tailEnd/>
          </a:ln>
        </p:spPr>
        <p:txBody>
          <a:bodyPr wrap="square">
            <a:prstTxWarp prst="textNoShape">
              <a:avLst/>
            </a:prstTxWarp>
            <a:spAutoFit/>
          </a:bodyPr>
          <a:lstStyle/>
          <a:p>
            <a:pPr algn="just" fontAlgn="auto">
              <a:spcBef>
                <a:spcPts val="0"/>
              </a:spcBef>
              <a:spcAft>
                <a:spcPts val="0"/>
              </a:spcAft>
            </a:pPr>
            <a:r>
              <a:rPr lang="en-US" sz="2400" dirty="0">
                <a:solidFill>
                  <a:prstClr val="black"/>
                </a:solidFill>
                <a:latin typeface="Constantia"/>
                <a:ea typeface="+mn-ea"/>
                <a:cs typeface="+mn-cs"/>
              </a:rPr>
              <a:t>Textbooks:</a:t>
            </a:r>
          </a:p>
          <a:p>
            <a:pPr algn="just" fontAlgn="auto">
              <a:spcBef>
                <a:spcPts val="0"/>
              </a:spcBef>
              <a:spcAft>
                <a:spcPts val="0"/>
              </a:spcAft>
            </a:pPr>
            <a:r>
              <a:rPr lang="en-US" sz="2400" dirty="0">
                <a:solidFill>
                  <a:prstClr val="black"/>
                </a:solidFill>
                <a:latin typeface="Constantia"/>
                <a:ea typeface="+mn-ea"/>
                <a:cs typeface="+mn-cs"/>
              </a:rPr>
              <a:t>	Required: University Physics with Modern </a:t>
            </a:r>
            <a:r>
              <a:rPr lang="en-US" sz="2400" dirty="0" smtClean="0">
                <a:solidFill>
                  <a:prstClr val="black"/>
                </a:solidFill>
                <a:latin typeface="Constantia"/>
                <a:ea typeface="+mn-ea"/>
                <a:cs typeface="+mn-cs"/>
              </a:rPr>
              <a:t>Physics with </a:t>
            </a:r>
            <a:r>
              <a:rPr lang="en-US" sz="2400" dirty="0" err="1" smtClean="0">
                <a:solidFill>
                  <a:prstClr val="black"/>
                </a:solidFill>
                <a:latin typeface="Constantia"/>
                <a:ea typeface="+mn-ea"/>
                <a:cs typeface="+mn-cs"/>
              </a:rPr>
              <a:t>MasteringPhysics</a:t>
            </a:r>
            <a:r>
              <a:rPr lang="en-US" sz="2400" dirty="0" smtClean="0">
                <a:solidFill>
                  <a:prstClr val="black"/>
                </a:solidFill>
                <a:latin typeface="Constantia"/>
                <a:ea typeface="+mn-ea"/>
                <a:cs typeface="+mn-cs"/>
              </a:rPr>
              <a:t> (14</a:t>
            </a:r>
            <a:r>
              <a:rPr lang="en-US" sz="2400" baseline="30000" dirty="0" smtClean="0">
                <a:solidFill>
                  <a:prstClr val="black"/>
                </a:solidFill>
                <a:latin typeface="Constantia"/>
                <a:ea typeface="+mn-ea"/>
                <a:cs typeface="+mn-cs"/>
              </a:rPr>
              <a:t>th</a:t>
            </a:r>
            <a:r>
              <a:rPr lang="en-US" sz="2400" dirty="0" smtClean="0">
                <a:solidFill>
                  <a:prstClr val="black"/>
                </a:solidFill>
                <a:latin typeface="Constantia"/>
                <a:ea typeface="+mn-ea"/>
                <a:cs typeface="+mn-cs"/>
              </a:rPr>
              <a:t> edition) by </a:t>
            </a:r>
            <a:r>
              <a:rPr lang="en-US" sz="2400" dirty="0">
                <a:solidFill>
                  <a:prstClr val="black"/>
                </a:solidFill>
                <a:latin typeface="Constantia"/>
                <a:ea typeface="+mn-ea"/>
                <a:cs typeface="+mn-cs"/>
              </a:rPr>
              <a:t>Young and </a:t>
            </a:r>
            <a:r>
              <a:rPr lang="en-US" sz="2400" dirty="0" smtClean="0">
                <a:solidFill>
                  <a:prstClr val="black"/>
                </a:solidFill>
                <a:latin typeface="Constantia"/>
                <a:ea typeface="+mn-ea"/>
                <a:cs typeface="+mn-cs"/>
              </a:rPr>
              <a:t>Freedman </a:t>
            </a:r>
            <a:endParaRPr lang="en-US" sz="2400" dirty="0">
              <a:solidFill>
                <a:prstClr val="black"/>
              </a:solidFill>
              <a:latin typeface="Constantia"/>
              <a:ea typeface="+mn-ea"/>
              <a:cs typeface="+mn-cs"/>
            </a:endParaRPr>
          </a:p>
          <a:p>
            <a:pPr algn="just" fontAlgn="auto">
              <a:spcBef>
                <a:spcPts val="0"/>
              </a:spcBef>
              <a:spcAft>
                <a:spcPts val="0"/>
              </a:spcAft>
            </a:pPr>
            <a:endParaRPr lang="en-US" sz="2400" dirty="0" smtClean="0">
              <a:solidFill>
                <a:prstClr val="black"/>
              </a:solidFill>
              <a:latin typeface="Constantia"/>
              <a:ea typeface="+mn-ea"/>
              <a:cs typeface="+mn-cs"/>
            </a:endParaRPr>
          </a:p>
          <a:p>
            <a:pPr algn="just" fontAlgn="auto">
              <a:spcBef>
                <a:spcPts val="0"/>
              </a:spcBef>
              <a:spcAft>
                <a:spcPts val="0"/>
              </a:spcAft>
            </a:pPr>
            <a:r>
              <a:rPr lang="en-US" sz="2400" dirty="0" smtClean="0">
                <a:solidFill>
                  <a:prstClr val="black"/>
                </a:solidFill>
                <a:latin typeface="Constantia" charset="0"/>
                <a:ea typeface="+mn-ea"/>
                <a:cs typeface="+mn-cs"/>
              </a:rPr>
              <a:t>Course Homepage:</a:t>
            </a:r>
          </a:p>
          <a:p>
            <a:pPr lvl="0"/>
            <a:r>
              <a:rPr lang="en-US" sz="2200" dirty="0">
                <a:solidFill>
                  <a:srgbClr val="000000"/>
                </a:solidFill>
                <a:latin typeface="Constantia"/>
                <a:hlinkClick r:id="rId3"/>
              </a:rPr>
              <a:t>http://dept.swccd.edu/hlee</a:t>
            </a:r>
            <a:endParaRPr lang="en-US" sz="2200" dirty="0">
              <a:solidFill>
                <a:srgbClr val="000000"/>
              </a:solidFill>
              <a:latin typeface="Constantia"/>
            </a:endParaRPr>
          </a:p>
          <a:p>
            <a:pPr fontAlgn="auto">
              <a:spcBef>
                <a:spcPts val="0"/>
              </a:spcBef>
              <a:spcAft>
                <a:spcPts val="0"/>
              </a:spcAft>
            </a:pPr>
            <a:r>
              <a:rPr lang="en-US" sz="2400" dirty="0" smtClean="0">
                <a:solidFill>
                  <a:prstClr val="black"/>
                </a:solidFill>
                <a:latin typeface="Constantia" charset="0"/>
                <a:ea typeface="+mn-ea"/>
                <a:cs typeface="+mn-cs"/>
              </a:rPr>
              <a:t>Lecture notes, tutorial videos and HW solutions will be posted on this site. </a:t>
            </a:r>
            <a:endParaRPr lang="en-US" sz="2400" dirty="0">
              <a:solidFill>
                <a:prstClr val="black"/>
              </a:solidFill>
              <a:latin typeface="Constantia" charset="0"/>
              <a:ea typeface="+mn-ea"/>
              <a:cs typeface="+mn-cs"/>
            </a:endParaRPr>
          </a:p>
        </p:txBody>
      </p:sp>
    </p:spTree>
    <p:extLst>
      <p:ext uri="{BB962C8B-B14F-4D97-AF65-F5344CB8AC3E}">
        <p14:creationId xmlns:p14="http://schemas.microsoft.com/office/powerpoint/2010/main" val="134193523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3650" name="Rectangle 2"/>
          <p:cNvSpPr>
            <a:spLocks noGrp="1" noChangeArrowheads="1"/>
          </p:cNvSpPr>
          <p:nvPr>
            <p:ph type="title"/>
          </p:nvPr>
        </p:nvSpPr>
        <p:spPr>
          <a:xfrm>
            <a:off x="457200" y="76200"/>
            <a:ext cx="8229600" cy="685800"/>
          </a:xfrm>
        </p:spPr>
        <p:txBody>
          <a:bodyPr>
            <a:normAutofit fontScale="90000"/>
          </a:bodyPr>
          <a:lstStyle/>
          <a:p>
            <a:pPr eaLnBrk="1" hangingPunct="1">
              <a:defRPr/>
            </a:pPr>
            <a:r>
              <a:rPr lang="en-US">
                <a:ea typeface="+mj-ea"/>
                <a:cs typeface="+mj-cs"/>
              </a:rPr>
              <a:t>Homework</a:t>
            </a:r>
          </a:p>
        </p:txBody>
      </p:sp>
      <p:sp>
        <p:nvSpPr>
          <p:cNvPr id="20483" name="Rectangle 3"/>
          <p:cNvSpPr>
            <a:spLocks noChangeArrowheads="1"/>
          </p:cNvSpPr>
          <p:nvPr/>
        </p:nvSpPr>
        <p:spPr bwMode="auto">
          <a:xfrm>
            <a:off x="304800" y="914400"/>
            <a:ext cx="8686800" cy="3046988"/>
          </a:xfrm>
          <a:prstGeom prst="rect">
            <a:avLst/>
          </a:prstGeom>
          <a:noFill/>
          <a:ln w="9525">
            <a:noFill/>
            <a:miter lim="800000"/>
            <a:headEnd/>
            <a:tailEnd/>
          </a:ln>
        </p:spPr>
        <p:txBody>
          <a:bodyPr>
            <a:prstTxWarp prst="textNoShape">
              <a:avLst/>
            </a:prstTxWarp>
            <a:spAutoFit/>
          </a:bodyPr>
          <a:lstStyle/>
          <a:p>
            <a:r>
              <a:rPr lang="en-US" sz="2400" dirty="0"/>
              <a:t>Mastering Physics</a:t>
            </a:r>
          </a:p>
          <a:p>
            <a:r>
              <a:rPr lang="en-US" sz="2400" dirty="0">
                <a:solidFill>
                  <a:srgbClr val="0000FF"/>
                </a:solidFill>
              </a:rPr>
              <a:t>http://www.masteringphysics.com</a:t>
            </a:r>
          </a:p>
          <a:p>
            <a:endParaRPr lang="en-US" sz="2400" dirty="0"/>
          </a:p>
          <a:p>
            <a:r>
              <a:rPr lang="en-US" sz="2400" dirty="0"/>
              <a:t>All homework will be graded automatically online.</a:t>
            </a:r>
            <a:r>
              <a:rPr lang="en-US" sz="2400" dirty="0" smtClean="0"/>
              <a:t> You have up to 4 attempts per question. All </a:t>
            </a:r>
            <a:r>
              <a:rPr lang="en-US" sz="2400" dirty="0"/>
              <a:t>homework due dates are announced there as well, there will be no separate reminder, so please submit your work on time. Late homework will not be accepted and will receive zero point.</a:t>
            </a:r>
          </a:p>
        </p:txBody>
      </p:sp>
      <p:sp>
        <p:nvSpPr>
          <p:cNvPr id="4" name="Rectangle 3"/>
          <p:cNvSpPr/>
          <p:nvPr/>
        </p:nvSpPr>
        <p:spPr>
          <a:xfrm>
            <a:off x="304800" y="4114800"/>
            <a:ext cx="8534400" cy="830997"/>
          </a:xfrm>
          <a:prstGeom prst="rect">
            <a:avLst/>
          </a:prstGeom>
        </p:spPr>
        <p:txBody>
          <a:bodyPr>
            <a:spAutoFit/>
          </a:bodyPr>
          <a:lstStyle/>
          <a:p>
            <a:pPr>
              <a:defRPr/>
            </a:pPr>
            <a:r>
              <a:rPr lang="en-US" sz="2400" smtClean="0">
                <a:solidFill>
                  <a:srgbClr val="000000"/>
                </a:solidFill>
                <a:ea typeface="ＭＳ Ｐゴシック" pitchFamily="-107" charset="-128"/>
                <a:cs typeface="Arial"/>
              </a:rPr>
              <a:t>Mastering </a:t>
            </a:r>
            <a:r>
              <a:rPr lang="en-US" sz="2400" dirty="0" smtClean="0">
                <a:solidFill>
                  <a:srgbClr val="000000"/>
                </a:solidFill>
                <a:ea typeface="ＭＳ Ｐゴシック" pitchFamily="-107" charset="-128"/>
                <a:cs typeface="Arial"/>
              </a:rPr>
              <a:t>Physics Course ID is on the syllabus too, </a:t>
            </a:r>
            <a:r>
              <a:rPr lang="en-US" sz="2400" dirty="0">
                <a:solidFill>
                  <a:srgbClr val="000000"/>
                </a:solidFill>
                <a:ea typeface="ＭＳ Ｐゴシック" pitchFamily="-107" charset="-128"/>
                <a:cs typeface="Arial"/>
              </a:rPr>
              <a:t>you will need it to register on </a:t>
            </a:r>
            <a:r>
              <a:rPr lang="en-US" sz="2400" dirty="0" err="1" smtClean="0">
                <a:solidFill>
                  <a:srgbClr val="000000"/>
                </a:solidFill>
                <a:ea typeface="ＭＳ Ｐゴシック" pitchFamily="-107" charset="-128"/>
                <a:cs typeface="Arial"/>
              </a:rPr>
              <a:t>MasteringPhysics</a:t>
            </a:r>
            <a:r>
              <a:rPr lang="en-US" sz="2400" dirty="0">
                <a:solidFill>
                  <a:srgbClr val="000000"/>
                </a:solidFill>
                <a:ea typeface="ＭＳ Ｐゴシック" pitchFamily="-107" charset="-128"/>
                <a:cs typeface="Arial"/>
              </a:rPr>
              <a:t>.</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eaLnBrk="1" hangingPunct="1">
              <a:defRPr/>
            </a:pPr>
            <a:r>
              <a:rPr lang="en-US">
                <a:ea typeface="+mj-ea"/>
                <a:cs typeface="+mj-cs"/>
              </a:rPr>
              <a:t>Prerequisite</a:t>
            </a:r>
          </a:p>
        </p:txBody>
      </p:sp>
      <p:sp>
        <p:nvSpPr>
          <p:cNvPr id="22531" name="Rectangle 3"/>
          <p:cNvSpPr>
            <a:spLocks noChangeArrowheads="1"/>
          </p:cNvSpPr>
          <p:nvPr/>
        </p:nvSpPr>
        <p:spPr bwMode="auto">
          <a:xfrm>
            <a:off x="457200" y="2133600"/>
            <a:ext cx="7618412" cy="830997"/>
          </a:xfrm>
          <a:prstGeom prst="rect">
            <a:avLst/>
          </a:prstGeom>
          <a:noFill/>
          <a:ln w="9525">
            <a:noFill/>
            <a:miter lim="800000"/>
            <a:headEnd/>
            <a:tailEnd/>
          </a:ln>
        </p:spPr>
        <p:txBody>
          <a:bodyPr>
            <a:prstTxWarp prst="textNoShape">
              <a:avLst/>
            </a:prstTxWarp>
            <a:spAutoFit/>
          </a:bodyPr>
          <a:lstStyle/>
          <a:p>
            <a:pPr algn="ctr"/>
            <a:r>
              <a:rPr lang="en-US" sz="2400" dirty="0" smtClean="0"/>
              <a:t>Phys 270 and Math 251 or equivalent</a:t>
            </a:r>
          </a:p>
          <a:p>
            <a:pPr algn="ctr"/>
            <a:endParaRPr 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1026"/>
          <p:cNvSpPr>
            <a:spLocks noGrp="1" noChangeArrowheads="1"/>
          </p:cNvSpPr>
          <p:nvPr>
            <p:ph type="title"/>
          </p:nvPr>
        </p:nvSpPr>
        <p:spPr>
          <a:xfrm>
            <a:off x="457200" y="94488"/>
            <a:ext cx="8305800" cy="1143000"/>
          </a:xfrm>
        </p:spPr>
        <p:txBody>
          <a:bodyPr/>
          <a:lstStyle/>
          <a:p>
            <a:pPr eaLnBrk="1" hangingPunct="1">
              <a:defRPr/>
            </a:pPr>
            <a:r>
              <a:rPr lang="en-US">
                <a:ea typeface="+mj-ea"/>
                <a:cs typeface="+mj-cs"/>
              </a:rPr>
              <a:t>Grades</a:t>
            </a:r>
          </a:p>
        </p:txBody>
      </p:sp>
      <p:sp>
        <p:nvSpPr>
          <p:cNvPr id="24579" name="Rectangle 1027"/>
          <p:cNvSpPr>
            <a:spLocks noChangeArrowheads="1"/>
          </p:cNvSpPr>
          <p:nvPr/>
        </p:nvSpPr>
        <p:spPr bwMode="auto">
          <a:xfrm>
            <a:off x="457200" y="1477962"/>
            <a:ext cx="3513702" cy="1569660"/>
          </a:xfrm>
          <a:prstGeom prst="rect">
            <a:avLst/>
          </a:prstGeom>
          <a:noFill/>
          <a:ln w="9525">
            <a:noFill/>
            <a:miter lim="800000"/>
            <a:headEnd/>
            <a:tailEnd/>
          </a:ln>
        </p:spPr>
        <p:txBody>
          <a:bodyPr wrap="none">
            <a:prstTxWarp prst="textNoShape">
              <a:avLst/>
            </a:prstTxWarp>
            <a:spAutoFit/>
          </a:bodyPr>
          <a:lstStyle/>
          <a:p>
            <a:pPr algn="just"/>
            <a:r>
              <a:rPr lang="en-US" sz="2400" dirty="0"/>
              <a:t>Homework:	</a:t>
            </a:r>
            <a:r>
              <a:rPr lang="en-US" sz="2400" dirty="0" smtClean="0"/>
              <a:t>	</a:t>
            </a:r>
            <a:r>
              <a:rPr lang="en-US" sz="2400" smtClean="0"/>
              <a:t>	</a:t>
            </a:r>
            <a:r>
              <a:rPr lang="en-US" sz="2400"/>
              <a:t>5</a:t>
            </a:r>
            <a:r>
              <a:rPr lang="en-US" sz="2400" smtClean="0"/>
              <a:t>%</a:t>
            </a:r>
            <a:endParaRPr lang="en-US" sz="2400" dirty="0"/>
          </a:p>
          <a:p>
            <a:pPr algn="just"/>
            <a:r>
              <a:rPr lang="en-US" sz="2400" dirty="0"/>
              <a:t>Quizzes:	</a:t>
            </a:r>
            <a:r>
              <a:rPr lang="en-US" sz="2400" dirty="0" smtClean="0"/>
              <a:t>			10</a:t>
            </a:r>
            <a:r>
              <a:rPr lang="en-US" sz="2400" dirty="0"/>
              <a:t>%</a:t>
            </a:r>
          </a:p>
          <a:p>
            <a:pPr algn="just"/>
            <a:r>
              <a:rPr lang="en-US" sz="2400" dirty="0"/>
              <a:t>Mid-term Exam:</a:t>
            </a:r>
            <a:r>
              <a:rPr lang="en-US" sz="2400" dirty="0" smtClean="0"/>
              <a:t> 		40%</a:t>
            </a:r>
            <a:endParaRPr lang="en-US" sz="2400" dirty="0"/>
          </a:p>
          <a:p>
            <a:pPr algn="just"/>
            <a:r>
              <a:rPr lang="en-US" sz="2400" dirty="0"/>
              <a:t>Final Exam: 	</a:t>
            </a:r>
            <a:r>
              <a:rPr lang="en-US" sz="2400" dirty="0" smtClean="0"/>
              <a:t>		</a:t>
            </a:r>
            <a:r>
              <a:rPr lang="en-US" sz="2400" dirty="0" smtClean="0"/>
              <a:t>45%</a:t>
            </a:r>
            <a:endParaRPr lang="en-US" sz="2400" dirty="0" smtClean="0"/>
          </a:p>
        </p:txBody>
      </p:sp>
      <p:sp>
        <p:nvSpPr>
          <p:cNvPr id="24580" name="Rectangle 1028"/>
          <p:cNvSpPr>
            <a:spLocks noChangeArrowheads="1"/>
          </p:cNvSpPr>
          <p:nvPr/>
        </p:nvSpPr>
        <p:spPr bwMode="auto">
          <a:xfrm>
            <a:off x="5530540" y="3048000"/>
            <a:ext cx="2710999" cy="1938992"/>
          </a:xfrm>
          <a:prstGeom prst="rect">
            <a:avLst/>
          </a:prstGeom>
          <a:noFill/>
          <a:ln w="9525">
            <a:noFill/>
            <a:miter lim="800000"/>
            <a:headEnd/>
            <a:tailEnd/>
          </a:ln>
        </p:spPr>
        <p:txBody>
          <a:bodyPr wrap="none">
            <a:prstTxWarp prst="textNoShape">
              <a:avLst/>
            </a:prstTxWarp>
            <a:spAutoFit/>
          </a:bodyPr>
          <a:lstStyle/>
          <a:p>
            <a:pPr algn="just"/>
            <a:r>
              <a:rPr lang="en-US" sz="2400" dirty="0"/>
              <a:t>	100 – 85% </a:t>
            </a:r>
            <a:r>
              <a:rPr lang="en-US" sz="2400" dirty="0" smtClean="0"/>
              <a:t>		A</a:t>
            </a:r>
            <a:endParaRPr lang="en-US" sz="2400" dirty="0"/>
          </a:p>
          <a:p>
            <a:pPr algn="just"/>
            <a:r>
              <a:rPr lang="en-US" sz="2400" dirty="0"/>
              <a:t>	84 – 75%</a:t>
            </a:r>
            <a:r>
              <a:rPr lang="en-US" sz="2400" dirty="0" smtClean="0"/>
              <a:t>		B</a:t>
            </a:r>
            <a:endParaRPr lang="en-US" sz="2400" dirty="0"/>
          </a:p>
          <a:p>
            <a:pPr algn="just"/>
            <a:r>
              <a:rPr lang="en-US" sz="2400" dirty="0"/>
              <a:t>	74 – 60%</a:t>
            </a:r>
            <a:r>
              <a:rPr lang="en-US" sz="2400" dirty="0" smtClean="0"/>
              <a:t>		C</a:t>
            </a:r>
            <a:endParaRPr lang="en-US" sz="2400" dirty="0"/>
          </a:p>
          <a:p>
            <a:pPr algn="just"/>
            <a:r>
              <a:rPr lang="en-US" sz="2400" dirty="0"/>
              <a:t>	59 – 50% </a:t>
            </a:r>
            <a:r>
              <a:rPr lang="en-US" sz="2400" dirty="0" smtClean="0"/>
              <a:t>		D</a:t>
            </a:r>
            <a:endParaRPr lang="en-US" sz="2400" dirty="0"/>
          </a:p>
          <a:p>
            <a:pPr algn="just"/>
            <a:r>
              <a:rPr lang="en-US" sz="2400" dirty="0"/>
              <a:t>	49 – 0%</a:t>
            </a:r>
            <a:r>
              <a:rPr lang="en-US" sz="2400" dirty="0" smtClean="0"/>
              <a:t>		F</a:t>
            </a:r>
            <a:endParaRPr lang="en-US" sz="3000"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66700"/>
            <a:ext cx="8382000" cy="1447800"/>
          </a:xfrm>
        </p:spPr>
        <p:txBody>
          <a:bodyPr>
            <a:normAutofit fontScale="90000"/>
          </a:bodyPr>
          <a:lstStyle/>
          <a:p>
            <a:pPr eaLnBrk="1" hangingPunct="1">
              <a:defRPr/>
            </a:pPr>
            <a:r>
              <a:rPr lang="en-US" i="1" dirty="0">
                <a:ea typeface="+mj-ea"/>
                <a:cs typeface="+mj-cs"/>
              </a:rPr>
              <a:t>Attendance, tardiness, cell </a:t>
            </a:r>
            <a:r>
              <a:rPr lang="en-US" i="1" dirty="0" smtClean="0">
                <a:ea typeface="+mj-ea"/>
                <a:cs typeface="+mj-cs"/>
              </a:rPr>
              <a:t>phones, </a:t>
            </a:r>
            <a:r>
              <a:rPr lang="en-US" i="1" dirty="0">
                <a:ea typeface="+mj-ea"/>
                <a:cs typeface="+mj-cs"/>
              </a:rPr>
              <a:t>etc…</a:t>
            </a:r>
            <a:endParaRPr lang="en-US" i="1" dirty="0">
              <a:solidFill>
                <a:schemeClr val="tx1"/>
              </a:solidFill>
              <a:ea typeface="+mj-ea"/>
              <a:cs typeface="+mj-cs"/>
            </a:endParaRPr>
          </a:p>
        </p:txBody>
      </p:sp>
      <p:sp>
        <p:nvSpPr>
          <p:cNvPr id="28675" name="Rectangle 3"/>
          <p:cNvSpPr>
            <a:spLocks noChangeArrowheads="1"/>
          </p:cNvSpPr>
          <p:nvPr/>
        </p:nvSpPr>
        <p:spPr bwMode="auto">
          <a:xfrm>
            <a:off x="304800" y="2209800"/>
            <a:ext cx="4962316" cy="461665"/>
          </a:xfrm>
          <a:prstGeom prst="rect">
            <a:avLst/>
          </a:prstGeom>
          <a:noFill/>
          <a:ln w="9525">
            <a:noFill/>
            <a:miter lim="800000"/>
            <a:headEnd/>
            <a:tailEnd/>
          </a:ln>
        </p:spPr>
        <p:txBody>
          <a:bodyPr wrap="none">
            <a:prstTxWarp prst="textNoShape">
              <a:avLst/>
            </a:prstTxWarp>
            <a:spAutoFit/>
          </a:bodyPr>
          <a:lstStyle/>
          <a:p>
            <a:r>
              <a:rPr lang="en-US" sz="2400" dirty="0"/>
              <a:t>You may be dropped from this class</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a:xfrm>
            <a:off x="457200" y="304800"/>
            <a:ext cx="8305800" cy="1143000"/>
          </a:xfrm>
        </p:spPr>
        <p:txBody>
          <a:bodyPr/>
          <a:lstStyle/>
          <a:p>
            <a:pPr eaLnBrk="1" hangingPunct="1">
              <a:defRPr/>
            </a:pPr>
            <a:r>
              <a:rPr lang="en-US" dirty="0">
                <a:ea typeface="+mj-ea"/>
                <a:cs typeface="+mj-cs"/>
              </a:rPr>
              <a:t>If you are coming in late…</a:t>
            </a:r>
          </a:p>
        </p:txBody>
      </p:sp>
      <p:sp>
        <p:nvSpPr>
          <p:cNvPr id="30723" name="Rectangle 3"/>
          <p:cNvSpPr>
            <a:spLocks noChangeArrowheads="1"/>
          </p:cNvSpPr>
          <p:nvPr/>
        </p:nvSpPr>
        <p:spPr bwMode="auto">
          <a:xfrm>
            <a:off x="381000" y="1447800"/>
            <a:ext cx="8305800" cy="1569660"/>
          </a:xfrm>
          <a:prstGeom prst="rect">
            <a:avLst/>
          </a:prstGeom>
          <a:noFill/>
          <a:ln w="9525">
            <a:noFill/>
            <a:miter lim="800000"/>
            <a:headEnd/>
            <a:tailEnd/>
          </a:ln>
        </p:spPr>
        <p:txBody>
          <a:bodyPr wrap="square">
            <a:prstTxWarp prst="textNoShape">
              <a:avLst/>
            </a:prstTxWarp>
            <a:spAutoFit/>
          </a:bodyPr>
          <a:lstStyle/>
          <a:p>
            <a:r>
              <a:rPr lang="en-US" sz="2400" dirty="0"/>
              <a:t>Classes start on the clock</a:t>
            </a:r>
          </a:p>
          <a:p>
            <a:endParaRPr lang="en-US" sz="2400" dirty="0"/>
          </a:p>
          <a:p>
            <a:r>
              <a:rPr lang="en-US" sz="2400" dirty="0"/>
              <a:t>Don’t slam the door and your backpack!</a:t>
            </a:r>
          </a:p>
          <a:p>
            <a:r>
              <a:rPr lang="en-US" sz="2400" dirty="0"/>
              <a:t>Don’t disturb the others, be quiet </a:t>
            </a:r>
          </a:p>
        </p:txBody>
      </p:sp>
    </p:spTree>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ustom 4">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0000FF"/>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114</TotalTime>
  <Words>244</Words>
  <Application>Microsoft Macintosh PowerPoint</Application>
  <PresentationFormat>On-screen Show (4:3)</PresentationFormat>
  <Paragraphs>74</Paragraphs>
  <Slides>12</Slides>
  <Notes>11</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Flow</vt:lpstr>
      <vt:lpstr>Phys 272</vt:lpstr>
      <vt:lpstr>Download the following files:</vt:lpstr>
      <vt:lpstr>Introduction</vt:lpstr>
      <vt:lpstr>Textbook &amp; Course Homepage</vt:lpstr>
      <vt:lpstr>Homework</vt:lpstr>
      <vt:lpstr>Prerequisite</vt:lpstr>
      <vt:lpstr>Grades</vt:lpstr>
      <vt:lpstr>Attendance, tardiness, cell phones, etc…</vt:lpstr>
      <vt:lpstr>If you are coming in late…</vt:lpstr>
      <vt:lpstr>Course Outline: Electricity and Magnetism</vt:lpstr>
      <vt:lpstr>What I expect of you</vt:lpstr>
      <vt:lpstr>Take Attendance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Phys 270</dc:title>
  <dc:creator>Wilfred Lee</dc:creator>
  <cp:lastModifiedBy>Wilfred Lee</cp:lastModifiedBy>
  <cp:revision>53</cp:revision>
  <dcterms:created xsi:type="dcterms:W3CDTF">2012-01-10T17:17:13Z</dcterms:created>
  <dcterms:modified xsi:type="dcterms:W3CDTF">2019-01-24T06:18:47Z</dcterms:modified>
</cp:coreProperties>
</file>